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908" r:id="rId2"/>
  </p:sldMasterIdLst>
  <p:notesMasterIdLst>
    <p:notesMasterId r:id="rId65"/>
  </p:notesMasterIdLst>
  <p:handoutMasterIdLst>
    <p:handoutMasterId r:id="rId66"/>
  </p:handoutMasterIdLst>
  <p:sldIdLst>
    <p:sldId id="258" r:id="rId3"/>
    <p:sldId id="397" r:id="rId4"/>
    <p:sldId id="398" r:id="rId5"/>
    <p:sldId id="399" r:id="rId6"/>
    <p:sldId id="400" r:id="rId7"/>
    <p:sldId id="401" r:id="rId8"/>
    <p:sldId id="402" r:id="rId9"/>
    <p:sldId id="403" r:id="rId10"/>
    <p:sldId id="404" r:id="rId11"/>
    <p:sldId id="405" r:id="rId12"/>
    <p:sldId id="406" r:id="rId13"/>
    <p:sldId id="407" r:id="rId14"/>
    <p:sldId id="408" r:id="rId15"/>
    <p:sldId id="409" r:id="rId16"/>
    <p:sldId id="410" r:id="rId17"/>
    <p:sldId id="411" r:id="rId18"/>
    <p:sldId id="412" r:id="rId19"/>
    <p:sldId id="413" r:id="rId20"/>
    <p:sldId id="432" r:id="rId21"/>
    <p:sldId id="433" r:id="rId22"/>
    <p:sldId id="415" r:id="rId23"/>
    <p:sldId id="416" r:id="rId24"/>
    <p:sldId id="417" r:id="rId25"/>
    <p:sldId id="418" r:id="rId26"/>
    <p:sldId id="419" r:id="rId27"/>
    <p:sldId id="420" r:id="rId28"/>
    <p:sldId id="421" r:id="rId29"/>
    <p:sldId id="422" r:id="rId30"/>
    <p:sldId id="423" r:id="rId31"/>
    <p:sldId id="424" r:id="rId32"/>
    <p:sldId id="425" r:id="rId33"/>
    <p:sldId id="426" r:id="rId34"/>
    <p:sldId id="427" r:id="rId35"/>
    <p:sldId id="428" r:id="rId36"/>
    <p:sldId id="429" r:id="rId37"/>
    <p:sldId id="430" r:id="rId38"/>
    <p:sldId id="431" r:id="rId39"/>
    <p:sldId id="434" r:id="rId40"/>
    <p:sldId id="435" r:id="rId41"/>
    <p:sldId id="436" r:id="rId42"/>
    <p:sldId id="437" r:id="rId43"/>
    <p:sldId id="438" r:id="rId44"/>
    <p:sldId id="439" r:id="rId45"/>
    <p:sldId id="440" r:id="rId46"/>
    <p:sldId id="441" r:id="rId47"/>
    <p:sldId id="442" r:id="rId48"/>
    <p:sldId id="443" r:id="rId49"/>
    <p:sldId id="444" r:id="rId50"/>
    <p:sldId id="445" r:id="rId51"/>
    <p:sldId id="446" r:id="rId52"/>
    <p:sldId id="447" r:id="rId53"/>
    <p:sldId id="448" r:id="rId54"/>
    <p:sldId id="449" r:id="rId55"/>
    <p:sldId id="450" r:id="rId56"/>
    <p:sldId id="451" r:id="rId57"/>
    <p:sldId id="452" r:id="rId58"/>
    <p:sldId id="453" r:id="rId59"/>
    <p:sldId id="324" r:id="rId60"/>
    <p:sldId id="455" r:id="rId61"/>
    <p:sldId id="456" r:id="rId62"/>
    <p:sldId id="457" r:id="rId63"/>
    <p:sldId id="458" r:id="rId64"/>
  </p:sldIdLst>
  <p:sldSz cx="9144000" cy="6858000" type="screen4x3"/>
  <p:notesSz cx="6805613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8F"/>
    <a:srgbClr val="FF00FF"/>
    <a:srgbClr val="FF3300"/>
    <a:srgbClr val="E46C0A"/>
    <a:srgbClr val="909090"/>
    <a:srgbClr val="615C5C"/>
    <a:srgbClr val="939393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05" autoAdjust="0"/>
    <p:restoredTop sz="92821" autoAdjust="0"/>
  </p:normalViewPr>
  <p:slideViewPr>
    <p:cSldViewPr>
      <p:cViewPr varScale="1">
        <p:scale>
          <a:sx n="72" d="100"/>
          <a:sy n="72" d="100"/>
        </p:scale>
        <p:origin x="-1344" y="-102"/>
      </p:cViewPr>
      <p:guideLst>
        <p:guide orient="horz" pos="480"/>
        <p:guide orient="horz" pos="2448"/>
        <p:guide orient="horz" pos="1152"/>
        <p:guide orient="horz" pos="720"/>
        <p:guide orient="horz" pos="912"/>
        <p:guide orient="horz" pos="3888"/>
        <p:guide orient="horz" pos="3600"/>
        <p:guide pos="2880"/>
        <p:guide pos="336"/>
        <p:guide pos="4896"/>
        <p:guide pos="5424"/>
        <p:guide pos="340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-492" y="-72"/>
      </p:cViewPr>
      <p:guideLst>
        <p:guide orient="horz" pos="3131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fld id="{E7D06B1D-D8B2-4B68-84C2-2C4B2550E85D}" type="datetime1">
              <a:rPr lang="en-US"/>
              <a:pPr>
                <a:defRPr/>
              </a:pPr>
              <a:t>9/22/2010</a:t>
            </a:fld>
            <a:endParaRPr lang="en-US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6038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fld id="{9DE99EB6-CEDE-4D1B-B33C-CE29736422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892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fld id="{2BE5A956-F79D-4D99-8F93-6296B527E490}" type="datetime1">
              <a:rPr lang="en-US"/>
              <a:pPr>
                <a:defRPr/>
              </a:pPr>
              <a:t>9/22/2010</a:t>
            </a:fld>
            <a:endParaRPr lang="en-US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5700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21225"/>
            <a:ext cx="4989513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ＭＳ Ｐゴシック" pitchFamily="16" charset="-128"/>
              </a:defRPr>
            </a:lvl1pPr>
          </a:lstStyle>
          <a:p>
            <a:pPr>
              <a:defRPr/>
            </a:pPr>
            <a:fld id="{2FC36C76-B5C8-4AD9-9647-C549E0ADBD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869950" y="9028113"/>
            <a:ext cx="5065713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eaLnBrk="1" hangingPunct="1">
              <a:defRPr/>
            </a:pPr>
            <a:r>
              <a:rPr lang="en-US" sz="700" b="0">
                <a:ea typeface="ＭＳ Ｐゴシック" pitchFamily="48" charset="-128"/>
              </a:rPr>
              <a:t>©2008 Microsoft Corporation. All rights reserved.</a:t>
            </a:r>
          </a:p>
          <a:p>
            <a:pPr eaLnBrk="1" hangingPunct="1">
              <a:defRPr/>
            </a:pPr>
            <a:r>
              <a:rPr lang="en-US" sz="700" b="0">
                <a:ea typeface="ＭＳ Ｐゴシック" pitchFamily="48" charset="-128"/>
              </a:rPr>
              <a:t>This presentation is for informational purposes only. Microsoft makes no warranties, express or implied, in this summary.</a:t>
            </a:r>
            <a:endParaRPr lang="en-GB" sz="700" b="0">
              <a:solidFill>
                <a:srgbClr val="000000"/>
              </a:solidFill>
              <a:ea typeface="ＭＳ Ｐゴシック" pitchFamily="48" charset="-128"/>
            </a:endParaRPr>
          </a:p>
          <a:p>
            <a:pPr eaLnBrk="1" hangingPunct="1">
              <a:defRPr/>
            </a:pPr>
            <a:r>
              <a:rPr lang="en-GB" sz="700" b="0">
                <a:solidFill>
                  <a:srgbClr val="000000"/>
                </a:solidFill>
                <a:ea typeface="ＭＳ Ｐゴシック" pitchFamily="48" charset="-128"/>
              </a:rPr>
              <a:t>Microsoft, the Microsoft logo, Microsoft Live@edu, Windows Live, Hotmail, Microsoft Office, Outlook, and SmartScreen are either registered trademarks or trademarks of Microsoft Corporation in the United States and/or other countries. 11282-0308/MS-APAC</a:t>
            </a:r>
            <a:endParaRPr lang="en-US" sz="700">
              <a:ea typeface="ＭＳ Ｐゴシック" pitchFamily="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07817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CDA592-0334-416B-A302-BF156FC4FD65}" type="slidenum">
              <a:rPr lang="en-US" smtClean="0">
                <a:ea typeface="ＭＳ Ｐゴシック" charset="-128"/>
              </a:rPr>
              <a:pPr/>
              <a:t>1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34819" name="Rectangle 7"/>
          <p:cNvSpPr txBox="1">
            <a:spLocks noGrp="1" noChangeArrowheads="1"/>
          </p:cNvSpPr>
          <p:nvPr/>
        </p:nvSpPr>
        <p:spPr bwMode="auto">
          <a:xfrm>
            <a:off x="3856038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3FE4478-BA13-443C-95B4-F3C13F14C7B2}" type="slidenum">
              <a:rPr lang="en-US" sz="1200" b="0"/>
              <a:pPr algn="r"/>
              <a:t>1</a:t>
            </a:fld>
            <a:endParaRPr lang="en-US" sz="1200" b="0"/>
          </a:p>
        </p:txBody>
      </p:sp>
      <p:sp>
        <p:nvSpPr>
          <p:cNvPr id="348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2013" y="327025"/>
            <a:ext cx="5110162" cy="3833813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701" y="4405397"/>
            <a:ext cx="5790958" cy="49781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b="1" smtClean="0"/>
              <a:t>Purpose: </a:t>
            </a:r>
            <a:r>
              <a:rPr lang="en-US" smtClean="0"/>
              <a:t> This slide discuss the initial configurations on the routers and switches. </a:t>
            </a:r>
          </a:p>
          <a:p>
            <a:r>
              <a:rPr lang="en-US" b="1" smtClean="0"/>
              <a:t>Note: </a:t>
            </a:r>
            <a:r>
              <a:rPr lang="en-US" smtClean="0"/>
              <a:t>There is no setup mode on the Catalyst 1900 switch.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2013" y="327025"/>
            <a:ext cx="5110162" cy="3833813"/>
          </a:xfrm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701" y="4405397"/>
            <a:ext cx="5790958" cy="49781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b="1" smtClean="0"/>
              <a:t>Purpose: </a:t>
            </a:r>
            <a:r>
              <a:rPr lang="en-US" smtClean="0"/>
              <a:t> This slide discuss the initial configurations on the routers and switches. </a:t>
            </a:r>
          </a:p>
          <a:p>
            <a:r>
              <a:rPr lang="en-US" b="1" smtClean="0"/>
              <a:t>Note: </a:t>
            </a:r>
            <a:r>
              <a:rPr lang="en-US" smtClean="0"/>
              <a:t>There is no setup mode on the Catalyst 1900 switch.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20E932-1F85-4611-8A47-BF627795C16D}" type="slidenum">
              <a:rPr lang="en-US" smtClean="0">
                <a:ea typeface="ＭＳ Ｐゴシック" charset="-128"/>
              </a:rPr>
              <a:pPr/>
              <a:t>38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724" y="4721865"/>
            <a:ext cx="4990166" cy="4472363"/>
          </a:xfrm>
          <a:noFill/>
          <a:ln/>
        </p:spPr>
        <p:txBody>
          <a:bodyPr lIns="93095" tIns="46548" rIns="93095" bIns="46548"/>
          <a:lstStyle/>
          <a:p>
            <a:endParaRPr lang="vi-VN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9CED5F-19AD-41AC-AD4C-E13C3BED3654}" type="slidenum">
              <a:rPr lang="en-US" smtClean="0">
                <a:ea typeface="ＭＳ Ｐゴシック" charset="-128"/>
              </a:rPr>
              <a:pPr/>
              <a:t>39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724" y="4721865"/>
            <a:ext cx="4990166" cy="4472363"/>
          </a:xfrm>
          <a:noFill/>
          <a:ln/>
        </p:spPr>
        <p:txBody>
          <a:bodyPr lIns="93095" tIns="46548" rIns="93095" bIns="46548"/>
          <a:lstStyle/>
          <a:p>
            <a:endParaRPr lang="vi-VN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D8800C-1D15-4860-B617-2EDAF01ED66F}" type="slidenum">
              <a:rPr lang="en-US" smtClean="0">
                <a:ea typeface="ＭＳ Ｐゴシック" charset="-128"/>
              </a:rPr>
              <a:pPr/>
              <a:t>40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724" y="4721865"/>
            <a:ext cx="4990166" cy="4472363"/>
          </a:xfrm>
          <a:noFill/>
          <a:ln/>
        </p:spPr>
        <p:txBody>
          <a:bodyPr lIns="93095" tIns="46548" rIns="93095" bIns="46548"/>
          <a:lstStyle/>
          <a:p>
            <a:endParaRPr lang="vi-VN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901958-87FB-41CD-8ACD-B8675521943A}" type="slidenum">
              <a:rPr lang="en-US" smtClean="0">
                <a:ea typeface="ＭＳ Ｐゴシック" charset="-128"/>
              </a:rPr>
              <a:pPr/>
              <a:t>41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724" y="4721865"/>
            <a:ext cx="4990166" cy="4472363"/>
          </a:xfrm>
          <a:noFill/>
          <a:ln/>
        </p:spPr>
        <p:txBody>
          <a:bodyPr lIns="93095" tIns="46548" rIns="93095" bIns="46548"/>
          <a:lstStyle/>
          <a:p>
            <a:endParaRPr lang="vi-VN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44A723-3755-4526-ADE1-260D9266DCCD}" type="slidenum">
              <a:rPr lang="en-US" smtClean="0">
                <a:ea typeface="ＭＳ Ｐゴシック" charset="-128"/>
              </a:rPr>
              <a:pPr/>
              <a:t>42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724" y="4721865"/>
            <a:ext cx="4990166" cy="4472363"/>
          </a:xfrm>
          <a:noFill/>
          <a:ln/>
        </p:spPr>
        <p:txBody>
          <a:bodyPr lIns="93095" tIns="46548" rIns="93095" bIns="46548"/>
          <a:lstStyle/>
          <a:p>
            <a:endParaRPr lang="vi-VN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08F405-1183-4658-9A96-591764E60446}" type="slidenum">
              <a:rPr lang="en-US" smtClean="0">
                <a:ea typeface="ＭＳ Ｐゴシック" charset="-128"/>
              </a:rPr>
              <a:pPr/>
              <a:t>43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724" y="4721865"/>
            <a:ext cx="4990166" cy="4472363"/>
          </a:xfrm>
          <a:noFill/>
          <a:ln/>
        </p:spPr>
        <p:txBody>
          <a:bodyPr lIns="93095" tIns="46548" rIns="93095" bIns="46548"/>
          <a:lstStyle/>
          <a:p>
            <a:endParaRPr lang="vi-VN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CE204EB-C01F-4B7C-8347-8932E21ADA7C}" type="slidenum">
              <a:rPr lang="en-US" smtClean="0">
                <a:ea typeface="ＭＳ Ｐゴシック" charset="-128"/>
              </a:rPr>
              <a:pPr/>
              <a:t>44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7724" y="4721865"/>
            <a:ext cx="4990166" cy="4472363"/>
          </a:xfrm>
          <a:noFill/>
          <a:ln/>
        </p:spPr>
        <p:txBody>
          <a:bodyPr lIns="93095" tIns="46548" rIns="93095" bIns="46548"/>
          <a:lstStyle/>
          <a:p>
            <a:endParaRPr lang="vi-VN" smtClean="0"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8316DC-7C2D-40A3-9FF0-9F7E8434CCB5}" type="slidenum">
              <a:rPr lang="en-US" smtClean="0">
                <a:ea typeface="ＭＳ Ｐゴシック" charset="-128"/>
              </a:rPr>
              <a:pPr/>
              <a:t>58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693BEB-C11B-448A-A9E5-0A0F566BC3E4}" type="slidenum">
              <a:rPr lang="en-US" smtClean="0"/>
              <a:pPr/>
              <a:t>2</a:t>
            </a:fld>
            <a:endParaRPr lang="en-US" smtClean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1538" y="327025"/>
            <a:ext cx="5111750" cy="3833813"/>
          </a:xfrm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701" y="4405397"/>
            <a:ext cx="5790958" cy="49781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38" tIns="43969" rIns="87938" bIns="43969"/>
          <a:lstStyle/>
          <a:p>
            <a:pPr>
              <a:buFontTx/>
              <a:buNone/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D0F299-A82E-41A7-B564-18D51CDE50B3}" type="slidenum">
              <a:rPr lang="en-US" smtClean="0"/>
              <a:pPr/>
              <a:t>3</a:t>
            </a:fld>
            <a:endParaRPr lang="en-US" smtClean="0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1538" y="327025"/>
            <a:ext cx="5111750" cy="3833813"/>
          </a:xfrm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701" y="4405397"/>
            <a:ext cx="5790958" cy="49781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38" tIns="43969" rIns="87938" bIns="43969"/>
          <a:lstStyle/>
          <a:p>
            <a:r>
              <a:rPr lang="en-US" b="1" smtClean="0"/>
              <a:t>Purpose:</a:t>
            </a:r>
            <a:r>
              <a:rPr lang="en-US" smtClean="0"/>
              <a:t> this figure states the chapter objectives.</a:t>
            </a:r>
          </a:p>
          <a:p>
            <a:r>
              <a:rPr lang="en-US" b="1" smtClean="0"/>
              <a:t>Emphasize:</a:t>
            </a:r>
            <a:r>
              <a:rPr lang="en-US" smtClean="0"/>
              <a:t> Read or state each objective so each student has a clear understanding of the chapter objectives.</a:t>
            </a:r>
            <a:endParaRPr lang="en-US" b="1" smtClean="0"/>
          </a:p>
          <a:p>
            <a:endParaRPr lang="en-US" b="1" smtClean="0"/>
          </a:p>
          <a:p>
            <a:r>
              <a:rPr lang="en-US" smtClean="0"/>
              <a:t>	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E70343-AE9F-4D2A-ADC7-98468B579789}" type="slidenum">
              <a:rPr lang="en-US" smtClean="0"/>
              <a:pPr/>
              <a:t>4</a:t>
            </a:fld>
            <a:endParaRPr lang="en-US" smtClean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1538" y="327025"/>
            <a:ext cx="5111750" cy="3833813"/>
          </a:xfr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701" y="4405397"/>
            <a:ext cx="5790958" cy="49781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38" tIns="43969" rIns="87938" bIns="43969"/>
          <a:lstStyle/>
          <a:p>
            <a:pPr>
              <a:buFontTx/>
              <a:buNone/>
            </a:pPr>
            <a:endParaRPr lang="en-US" b="1" smtClean="0"/>
          </a:p>
          <a:p>
            <a:pPr>
              <a:buFontTx/>
              <a:buNone/>
            </a:pPr>
            <a:r>
              <a:rPr lang="en-US" smtClean="0"/>
              <a:t>	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2013" y="327025"/>
            <a:ext cx="5110162" cy="3833813"/>
          </a:xfrm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701" y="4405397"/>
            <a:ext cx="5790958" cy="49781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2013" y="327025"/>
            <a:ext cx="5110162" cy="3833813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701" y="4405397"/>
            <a:ext cx="5790958" cy="49781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b="1" smtClean="0"/>
              <a:t>Purpose: </a:t>
            </a:r>
            <a:r>
              <a:rPr lang="en-US" smtClean="0"/>
              <a:t> This slide discuss the initial configurations on the routers and switches. </a:t>
            </a:r>
          </a:p>
          <a:p>
            <a:r>
              <a:rPr lang="en-US" b="1" smtClean="0"/>
              <a:t>Note: </a:t>
            </a:r>
            <a:r>
              <a:rPr lang="en-US" smtClean="0"/>
              <a:t>There is no setup mode on the Catalyst 1900 switch.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2013" y="327025"/>
            <a:ext cx="5110162" cy="3833813"/>
          </a:xfrm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701" y="4405397"/>
            <a:ext cx="5790958" cy="49781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b="1" smtClean="0"/>
              <a:t>Purpose: </a:t>
            </a:r>
            <a:r>
              <a:rPr lang="en-US" smtClean="0"/>
              <a:t> This slide discuss the initial configurations on the routers and switches. </a:t>
            </a:r>
          </a:p>
          <a:p>
            <a:r>
              <a:rPr lang="en-US" b="1" smtClean="0"/>
              <a:t>Note: </a:t>
            </a:r>
            <a:r>
              <a:rPr lang="en-US" smtClean="0"/>
              <a:t>There is no setup mode on the Catalyst 1900 switch.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A58787-01BF-4D1F-A530-E1A24676D67C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1538" y="327025"/>
            <a:ext cx="5111750" cy="3833813"/>
          </a:xfrm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701" y="4405397"/>
            <a:ext cx="5790958" cy="49781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38" tIns="43969" rIns="87938" bIns="43969"/>
          <a:lstStyle/>
          <a:p>
            <a:r>
              <a:rPr lang="en-US" b="1" smtClean="0"/>
              <a:t>Purpose:</a:t>
            </a:r>
            <a:r>
              <a:rPr lang="en-US" smtClean="0"/>
              <a:t> this figure states the chapter objectives.</a:t>
            </a:r>
          </a:p>
          <a:p>
            <a:r>
              <a:rPr lang="en-US" b="1" smtClean="0"/>
              <a:t>Emphasize:</a:t>
            </a:r>
            <a:r>
              <a:rPr lang="en-US" smtClean="0"/>
              <a:t> Read or state each objective so each student has a clear understanding of the chapter objectives.</a:t>
            </a:r>
            <a:endParaRPr lang="en-US" b="1" smtClean="0"/>
          </a:p>
          <a:p>
            <a:endParaRPr lang="en-US" b="1" smtClean="0"/>
          </a:p>
          <a:p>
            <a:r>
              <a:rPr lang="en-US" smtClean="0"/>
              <a:t>	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2013" y="327025"/>
            <a:ext cx="5110162" cy="3833813"/>
          </a:xfrm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9701" y="4405397"/>
            <a:ext cx="5790958" cy="49781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en-US" b="1" smtClean="0"/>
              <a:t>Purpose: </a:t>
            </a:r>
            <a:r>
              <a:rPr lang="en-US" smtClean="0"/>
              <a:t> This slide discuss the initial configurations on the routers and switches. </a:t>
            </a:r>
          </a:p>
          <a:p>
            <a:r>
              <a:rPr lang="en-US" b="1" smtClean="0"/>
              <a:t>Note: </a:t>
            </a:r>
            <a:r>
              <a:rPr lang="en-US" smtClean="0"/>
              <a:t>There is no setup mode on the Catalyst 1900 switch.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6" descr="bann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172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5" descr="banner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4613"/>
            <a:ext cx="914400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7590"/>
          <p:cNvSpPr>
            <a:spLocks noChangeArrowheads="1"/>
          </p:cNvSpPr>
          <p:nvPr userDrawn="1"/>
        </p:nvSpPr>
        <p:spPr bwMode="auto">
          <a:xfrm>
            <a:off x="0" y="0"/>
            <a:ext cx="9144000" cy="76200"/>
          </a:xfrm>
          <a:prstGeom prst="rect">
            <a:avLst/>
          </a:prstGeom>
          <a:gradFill rotWithShape="1">
            <a:gsLst>
              <a:gs pos="0">
                <a:srgbClr val="0099FF">
                  <a:gamma/>
                  <a:tint val="0"/>
                  <a:invGamma/>
                </a:srgbClr>
              </a:gs>
              <a:gs pos="100000">
                <a:srgbClr val="0099FF">
                  <a:alpha val="25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eaLnBrk="1" hangingPunct="1">
              <a:defRPr/>
            </a:pPr>
            <a:endParaRPr lang="en-US" sz="1800" b="0">
              <a:solidFill>
                <a:srgbClr val="000000"/>
              </a:solidFill>
              <a:latin typeface="Segoe" pitchFamily="8" charset="0"/>
              <a:ea typeface="+mn-ea"/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381000" y="6526213"/>
            <a:ext cx="592138" cy="331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000" b="0">
              <a:ea typeface="ＭＳ Ｐゴシック" pitchFamily="16" charset="-128"/>
            </a:endParaRPr>
          </a:p>
        </p:txBody>
      </p:sp>
      <p:sp>
        <p:nvSpPr>
          <p:cNvPr id="8" name="Rectangle 67589"/>
          <p:cNvSpPr>
            <a:spLocks noChangeArrowheads="1"/>
          </p:cNvSpPr>
          <p:nvPr userDrawn="1"/>
        </p:nvSpPr>
        <p:spPr bwMode="auto">
          <a:xfrm>
            <a:off x="450850" y="6450013"/>
            <a:ext cx="592138" cy="331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fld id="{431DBC19-DD8C-4BA4-875B-F96216C84717}" type="slidenum">
              <a:rPr lang="en-US" sz="1000" b="0">
                <a:solidFill>
                  <a:schemeClr val="bg1"/>
                </a:solidFill>
                <a:ea typeface="ＭＳ Ｐゴシック" pitchFamily="1" charset="-128"/>
              </a:rPr>
              <a:pPr eaLnBrk="1" hangingPunct="1">
                <a:defRPr/>
              </a:pPr>
              <a:t>‹#›</a:t>
            </a:fld>
            <a:endParaRPr lang="en-US" sz="1000" b="0">
              <a:solidFill>
                <a:schemeClr val="bg1"/>
              </a:solidFill>
              <a:ea typeface="ＭＳ Ｐゴシック" pitchFamily="1" charset="-128"/>
            </a:endParaRPr>
          </a:p>
          <a:p>
            <a:pPr eaLnBrk="1" hangingPunct="1">
              <a:defRPr/>
            </a:pPr>
            <a:endParaRPr lang="en-US" sz="1000" b="0">
              <a:ea typeface="ＭＳ Ｐゴシック" pitchFamily="1" charset="-128"/>
            </a:endParaRPr>
          </a:p>
        </p:txBody>
      </p:sp>
      <p:sp>
        <p:nvSpPr>
          <p:cNvPr id="68613" name="Rectangle 2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mtClean="0"/>
            </a:lvl1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686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 smtClean="0"/>
            </a:lvl1pPr>
          </a:lstStyle>
          <a:p>
            <a:r>
              <a:rPr lang="en-US" dirty="0" smtClean="0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6292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629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51CFF-E543-48D9-A5DE-452464674EFA}" type="datetimeFigureOut">
              <a:rPr lang="en-US"/>
              <a:pPr>
                <a:defRPr/>
              </a:pPr>
              <a:t>9/22/2010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BDA3D3-6DBD-423C-BD79-1A3B4B87B4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FD52AD-A53A-461F-8F79-B480D1603A11}" type="datetimeFigureOut">
              <a:rPr lang="en-US"/>
              <a:pPr>
                <a:defRPr/>
              </a:pPr>
              <a:t>9/22/2010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5C96AF-1DDD-4A8C-9D2A-22620B0233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59E4C-E943-4BFE-88DC-980EA47FC2EF}" type="datetimeFigureOut">
              <a:rPr lang="en-US"/>
              <a:pPr>
                <a:defRPr/>
              </a:pPr>
              <a:t>9/22/2010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7075C-65E6-45BE-BA6B-09EAADC7D7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4656B-DE1D-481E-A197-4552E86F753A}" type="datetimeFigureOut">
              <a:rPr lang="en-US"/>
              <a:pPr>
                <a:defRPr/>
              </a:pPr>
              <a:t>9/22/2010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9CC7B-C4E0-4858-9B1A-EB1B6485A0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918B8E-C6F0-431A-9C49-BF46C430A65A}" type="datetimeFigureOut">
              <a:rPr lang="en-US"/>
              <a:pPr>
                <a:defRPr/>
              </a:pPr>
              <a:t>9/22/2010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49323-59BE-434C-9C5E-157D4C3414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4DA11-36CF-41C6-8C12-8ADE606AFE6C}" type="datetimeFigureOut">
              <a:rPr lang="en-US"/>
              <a:pPr>
                <a:defRPr/>
              </a:pPr>
              <a:t>9/22/2010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2B16C-CA42-4925-A039-1B42CBB31D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0BAAB6-D427-491F-B62A-92D51EB000C9}" type="datetimeFigureOut">
              <a:rPr lang="en-US"/>
              <a:pPr>
                <a:defRPr/>
              </a:pPr>
              <a:t>9/22/2010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ADF038-537A-4D5B-AC9A-7C8FBEF7E7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942C64-7BE3-4C0B-84CB-915DFD8D2628}" type="datetimeFigureOut">
              <a:rPr lang="en-US"/>
              <a:pPr>
                <a:defRPr/>
              </a:pPr>
              <a:t>9/22/2010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22E39D-3015-43C3-A22E-0E66C22240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0F22E-6C1C-4F19-9F8E-B9DAE6D8C86F}" type="datetimeFigureOut">
              <a:rPr lang="en-US"/>
              <a:pPr>
                <a:defRPr/>
              </a:pPr>
              <a:t>9/22/2010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8C2A3C-8418-4404-B970-A10CDE10DD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A1F79-C340-4446-A571-77AF961C7DA5}" type="datetimeFigureOut">
              <a:rPr lang="en-US"/>
              <a:pPr>
                <a:defRPr/>
              </a:pPr>
              <a:t>9/22/2010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39ED4-46B6-47E7-BF84-E2A4A1CB60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A816E4-2533-48D3-BD20-B40F8E51FC17}" type="datetimeFigureOut">
              <a:rPr lang="en-US"/>
              <a:pPr>
                <a:defRPr/>
              </a:pPr>
              <a:t>9/22/2010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2A5934-CE14-4CB1-A4AC-AA94E76FC2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077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4151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151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6" descr="banner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6172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65" descr="banner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74613"/>
            <a:ext cx="914400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67590"/>
          <p:cNvSpPr>
            <a:spLocks noChangeArrowheads="1"/>
          </p:cNvSpPr>
          <p:nvPr userDrawn="1"/>
        </p:nvSpPr>
        <p:spPr bwMode="auto">
          <a:xfrm>
            <a:off x="0" y="0"/>
            <a:ext cx="9144000" cy="76200"/>
          </a:xfrm>
          <a:prstGeom prst="rect">
            <a:avLst/>
          </a:prstGeom>
          <a:gradFill rotWithShape="1">
            <a:gsLst>
              <a:gs pos="0">
                <a:srgbClr val="0099FF">
                  <a:gamma/>
                  <a:tint val="0"/>
                  <a:invGamma/>
                </a:srgbClr>
              </a:gs>
              <a:gs pos="100000">
                <a:srgbClr val="0099FF">
                  <a:alpha val="25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eaLnBrk="1" hangingPunct="1">
              <a:defRPr/>
            </a:pPr>
            <a:endParaRPr lang="en-US" sz="1800" b="0">
              <a:solidFill>
                <a:srgbClr val="000000"/>
              </a:solidFill>
            </a:endParaRPr>
          </a:p>
        </p:txBody>
      </p:sp>
      <p:sp>
        <p:nvSpPr>
          <p:cNvPr id="1029" name="Rectangle 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371600"/>
            <a:ext cx="8077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7590" name="Rectangle 67589"/>
          <p:cNvSpPr>
            <a:spLocks noChangeArrowheads="1"/>
          </p:cNvSpPr>
          <p:nvPr userDrawn="1"/>
        </p:nvSpPr>
        <p:spPr bwMode="auto">
          <a:xfrm>
            <a:off x="381000" y="6526213"/>
            <a:ext cx="592138" cy="331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000" b="0">
              <a:ea typeface="ＭＳ Ｐゴシック" pitchFamily="16" charset="-128"/>
            </a:endParaRPr>
          </a:p>
        </p:txBody>
      </p:sp>
      <p:sp>
        <p:nvSpPr>
          <p:cNvPr id="2" name="Rectangle 67589"/>
          <p:cNvSpPr>
            <a:spLocks noChangeArrowheads="1"/>
          </p:cNvSpPr>
          <p:nvPr userDrawn="1"/>
        </p:nvSpPr>
        <p:spPr bwMode="auto">
          <a:xfrm>
            <a:off x="450850" y="6450013"/>
            <a:ext cx="592138" cy="331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fld id="{E2FFF7BB-A780-497E-BD67-EB265FAA58B0}" type="slidenum">
              <a:rPr lang="en-US" sz="1000" b="0">
                <a:solidFill>
                  <a:schemeClr val="bg1"/>
                </a:solidFill>
                <a:ea typeface="ＭＳ Ｐゴシック" pitchFamily="1" charset="-128"/>
              </a:rPr>
              <a:pPr eaLnBrk="1" hangingPunct="1">
                <a:defRPr/>
              </a:pPr>
              <a:t>‹#›</a:t>
            </a:fld>
            <a:endParaRPr lang="en-US" sz="1000" b="0">
              <a:solidFill>
                <a:schemeClr val="bg1"/>
              </a:solidFill>
              <a:ea typeface="ＭＳ Ｐゴシック" pitchFamily="1" charset="-128"/>
            </a:endParaRPr>
          </a:p>
          <a:p>
            <a:pPr eaLnBrk="1" hangingPunct="1">
              <a:defRPr/>
            </a:pPr>
            <a:endParaRPr lang="en-US" sz="1000" b="0">
              <a:ea typeface="ＭＳ Ｐゴシック" pitchFamily="1" charset="-128"/>
            </a:endParaRPr>
          </a:p>
        </p:txBody>
      </p:sp>
      <p:sp>
        <p:nvSpPr>
          <p:cNvPr id="103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228600"/>
            <a:ext cx="8077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" name="Rectangle 67589"/>
          <p:cNvSpPr>
            <a:spLocks noChangeArrowheads="1"/>
          </p:cNvSpPr>
          <p:nvPr userDrawn="1"/>
        </p:nvSpPr>
        <p:spPr bwMode="auto">
          <a:xfrm>
            <a:off x="5943600" y="6248401"/>
            <a:ext cx="2971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r" eaLnBrk="1" hangingPunct="1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1600" b="0" i="1" smtClean="0">
                <a:solidFill>
                  <a:schemeClr val="bg1"/>
                </a:solidFill>
                <a:ea typeface="ＭＳ Ｐゴシック" pitchFamily="1" charset="-128"/>
              </a:rPr>
              <a:t>Huynh</a:t>
            </a:r>
            <a:r>
              <a:rPr lang="en-US" sz="1600" b="0" i="1" baseline="0" smtClean="0">
                <a:solidFill>
                  <a:schemeClr val="bg1"/>
                </a:solidFill>
                <a:ea typeface="ＭＳ Ｐゴシック" pitchFamily="1" charset="-128"/>
              </a:rPr>
              <a:t> Nguyen Chinh</a:t>
            </a:r>
            <a:endParaRPr lang="en-US" sz="1600" b="0" i="1">
              <a:solidFill>
                <a:schemeClr val="bg1"/>
              </a:solidFill>
              <a:ea typeface="ＭＳ Ｐゴシック" pitchFamily="1" charset="-128"/>
            </a:endParaRPr>
          </a:p>
          <a:p>
            <a:pPr algn="r" eaLnBrk="1" hangingPunct="1">
              <a:defRPr/>
            </a:pPr>
            <a:endParaRPr lang="en-US" sz="1600" b="0" i="1">
              <a:ea typeface="ＭＳ Ｐゴシック" pitchFamily="1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5" r:id="rId1"/>
    <p:sldLayoutId id="2147484233" r:id="rId2"/>
    <p:sldLayoutId id="2147484234" r:id="rId3"/>
    <p:sldLayoutId id="2147484235" r:id="rId4"/>
    <p:sldLayoutId id="2147484236" r:id="rId5"/>
    <p:sldLayoutId id="2147484237" r:id="rId6"/>
    <p:sldLayoutId id="2147484238" r:id="rId7"/>
    <p:sldLayoutId id="2147484239" r:id="rId8"/>
    <p:sldLayoutId id="2147484240" r:id="rId9"/>
    <p:sldLayoutId id="2147484241" r:id="rId10"/>
    <p:sldLayoutId id="2147484242" r:id="rId11"/>
    <p:sldLayoutId id="2147484243" r:id="rId12"/>
  </p:sldLayoutIdLst>
  <p:transition>
    <p:fade/>
  </p:transition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pitchFamily="1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pitchFamily="1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pitchFamily="1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pitchFamily="1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6" charset="-128"/>
        </a:defRPr>
      </a:lvl9pPr>
    </p:titleStyle>
    <p:bodyStyle>
      <a:lvl1pPr marL="195263" indent="-195263" algn="l" rtl="0" eaLnBrk="0" fontAlgn="base" hangingPunct="0">
        <a:spcBef>
          <a:spcPct val="25000"/>
        </a:spcBef>
        <a:spcAft>
          <a:spcPct val="0"/>
        </a:spcAft>
        <a:buBlip>
          <a:blip r:embed="rId16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576263" indent="-190500" algn="l" rtl="0" eaLnBrk="0" fontAlgn="base" hangingPunct="0">
        <a:spcBef>
          <a:spcPct val="25000"/>
        </a:spcBef>
        <a:spcAft>
          <a:spcPct val="0"/>
        </a:spcAft>
        <a:buBlip>
          <a:blip r:embed="rId16"/>
        </a:buBlip>
        <a:defRPr sz="2600">
          <a:solidFill>
            <a:schemeClr val="tx1"/>
          </a:solidFill>
          <a:latin typeface="+mn-lt"/>
          <a:ea typeface="+mn-ea"/>
        </a:defRPr>
      </a:lvl2pPr>
      <a:lvl3pPr marL="957263" indent="-190500" algn="l" rtl="0" eaLnBrk="0" fontAlgn="base" hangingPunct="0">
        <a:spcBef>
          <a:spcPct val="25000"/>
        </a:spcBef>
        <a:spcAft>
          <a:spcPct val="0"/>
        </a:spcAft>
        <a:buBlip>
          <a:blip r:embed="rId16"/>
        </a:buBlip>
        <a:defRPr sz="2400">
          <a:solidFill>
            <a:schemeClr val="tx1"/>
          </a:solidFill>
          <a:latin typeface="+mn-lt"/>
          <a:ea typeface="+mn-ea"/>
        </a:defRPr>
      </a:lvl3pPr>
      <a:lvl4pPr marL="1338263" indent="-190500" algn="l" rtl="0" eaLnBrk="0" fontAlgn="base" hangingPunct="0">
        <a:spcBef>
          <a:spcPct val="25000"/>
        </a:spcBef>
        <a:spcAft>
          <a:spcPct val="0"/>
        </a:spcAft>
        <a:buBlip>
          <a:blip r:embed="rId16"/>
        </a:buBlip>
        <a:defRPr sz="1600">
          <a:solidFill>
            <a:schemeClr val="tx1"/>
          </a:solidFill>
          <a:latin typeface="+mn-lt"/>
          <a:ea typeface="+mn-ea"/>
        </a:defRPr>
      </a:lvl4pPr>
      <a:lvl5pPr marL="1719263" indent="-190500" algn="l" rtl="0" eaLnBrk="0" fontAlgn="base" hangingPunct="0">
        <a:spcBef>
          <a:spcPct val="25000"/>
        </a:spcBef>
        <a:spcAft>
          <a:spcPct val="0"/>
        </a:spcAft>
        <a:buBlip>
          <a:blip r:embed="rId16"/>
        </a:buBlip>
        <a:defRPr sz="1400">
          <a:solidFill>
            <a:schemeClr val="tx1"/>
          </a:solidFill>
          <a:latin typeface="+mn-lt"/>
          <a:ea typeface="+mn-ea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Blip>
          <a:blip r:embed="rId16"/>
        </a:buBlip>
        <a:defRPr sz="1200">
          <a:solidFill>
            <a:schemeClr val="tx1"/>
          </a:solidFill>
          <a:latin typeface="+mn-lt"/>
          <a:ea typeface="+mn-ea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Blip>
          <a:blip r:embed="rId16"/>
        </a:buBlip>
        <a:defRPr sz="1200">
          <a:solidFill>
            <a:schemeClr val="tx1"/>
          </a:solidFill>
          <a:latin typeface="+mn-lt"/>
          <a:ea typeface="+mn-ea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Blip>
          <a:blip r:embed="rId16"/>
        </a:buBlip>
        <a:defRPr sz="1200">
          <a:solidFill>
            <a:schemeClr val="tx1"/>
          </a:solidFill>
          <a:latin typeface="+mn-lt"/>
          <a:ea typeface="+mn-ea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Blip>
          <a:blip r:embed="rId16"/>
        </a:buBlip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A58C6AA-4CDF-43E0-9611-123CB6CFA869}" type="datetimeFigureOut">
              <a:rPr lang="en-US"/>
              <a:pPr>
                <a:defRPr/>
              </a:pPr>
              <a:t>9/22/2010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B4E62AD-BDFC-4F0D-A5FC-996334F584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4" r:id="rId1"/>
    <p:sldLayoutId id="2147484245" r:id="rId2"/>
    <p:sldLayoutId id="2147484246" r:id="rId3"/>
    <p:sldLayoutId id="2147484247" r:id="rId4"/>
    <p:sldLayoutId id="2147484248" r:id="rId5"/>
    <p:sldLayoutId id="2147484249" r:id="rId6"/>
    <p:sldLayoutId id="2147484250" r:id="rId7"/>
    <p:sldLayoutId id="2147484251" r:id="rId8"/>
    <p:sldLayoutId id="2147484252" r:id="rId9"/>
    <p:sldLayoutId id="2147484253" r:id="rId10"/>
    <p:sldLayoutId id="214748425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7"/>
          <p:cNvSpPr>
            <a:spLocks noChangeArrowheads="1"/>
          </p:cNvSpPr>
          <p:nvPr/>
        </p:nvSpPr>
        <p:spPr bwMode="auto">
          <a:xfrm>
            <a:off x="5808663" y="21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b="0" dirty="0"/>
          </a:p>
        </p:txBody>
      </p:sp>
      <p:sp>
        <p:nvSpPr>
          <p:cNvPr id="2052" name="Text Box 7"/>
          <p:cNvSpPr txBox="1">
            <a:spLocks noChangeArrowheads="1"/>
          </p:cNvSpPr>
          <p:nvPr/>
        </p:nvSpPr>
        <p:spPr bwMode="auto">
          <a:xfrm>
            <a:off x="1295400" y="4191000"/>
            <a:ext cx="6324600" cy="846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smtClean="0">
                <a:solidFill>
                  <a:srgbClr val="002060"/>
                </a:solidFill>
              </a:rPr>
              <a:t>Huynh Nguyen Chinh</a:t>
            </a:r>
          </a:p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1863725"/>
            <a:ext cx="8991600" cy="1981200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752600"/>
            <a:ext cx="9067800" cy="2057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Chapter 5.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IP Addressing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76200"/>
            <a:ext cx="91440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University of Technical Education of Ho Chi Minh City</a:t>
            </a:r>
            <a:endParaRPr lang="en-US" sz="28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0" y="1143000"/>
            <a:ext cx="8991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800" smtClean="0"/>
              <a:t>NETWORKING ESSENTIALS</a:t>
            </a:r>
            <a:endParaRPr lang="en-US" sz="20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Private IP Addresses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2"/>
          <a:srcRect l="16251" t="31000" r="14999" b="14000"/>
          <a:stretch>
            <a:fillRect/>
          </a:stretch>
        </p:blipFill>
        <p:spPr bwMode="auto">
          <a:xfrm>
            <a:off x="457200" y="1905000"/>
            <a:ext cx="8382000" cy="41910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DHCP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315" name="Picture 4"/>
          <p:cNvPicPr>
            <a:picLocks noChangeAspect="1" noChangeArrowheads="1"/>
          </p:cNvPicPr>
          <p:nvPr/>
        </p:nvPicPr>
        <p:blipFill>
          <a:blip r:embed="rId2"/>
          <a:srcRect l="26250" t="19000" r="25000" b="3999"/>
          <a:stretch>
            <a:fillRect/>
          </a:stretch>
        </p:blipFill>
        <p:spPr bwMode="auto">
          <a:xfrm>
            <a:off x="1981200" y="830262"/>
            <a:ext cx="5334000" cy="526573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DNS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2"/>
          <a:srcRect l="14375" t="24001" r="19376" b="10001"/>
          <a:stretch>
            <a:fillRect/>
          </a:stretch>
        </p:blipFill>
        <p:spPr bwMode="auto">
          <a:xfrm>
            <a:off x="457200" y="990600"/>
            <a:ext cx="8077200" cy="50292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Network Connection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/>
          <a:srcRect l="10001" t="21001" r="10625" b="3999"/>
          <a:stretch>
            <a:fillRect/>
          </a:stretch>
        </p:blipFill>
        <p:spPr bwMode="auto">
          <a:xfrm>
            <a:off x="76200" y="914400"/>
            <a:ext cx="8939213" cy="532447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err="1" smtClean="0">
                <a:solidFill>
                  <a:schemeClr val="bg1"/>
                </a:solidFill>
              </a:rPr>
              <a:t>ipconfig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/>
          <a:srcRect l="9375" t="22000" r="9375" b="10001"/>
          <a:stretch>
            <a:fillRect/>
          </a:stretch>
        </p:blipFill>
        <p:spPr bwMode="auto">
          <a:xfrm>
            <a:off x="76200" y="1143000"/>
            <a:ext cx="8991600" cy="4703763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635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Summary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/>
          <a:srcRect l="15625" t="25999" r="14375" b="28999"/>
          <a:stretch>
            <a:fillRect/>
          </a:stretch>
        </p:blipFill>
        <p:spPr bwMode="auto">
          <a:xfrm>
            <a:off x="381000" y="1981200"/>
            <a:ext cx="8534400" cy="34290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22238"/>
            <a:ext cx="8229600" cy="6397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Summary (Cont.)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/>
          <a:srcRect l="14999" t="25000" r="13750" b="21001"/>
          <a:stretch>
            <a:fillRect/>
          </a:stretch>
        </p:blipFill>
        <p:spPr bwMode="auto">
          <a:xfrm>
            <a:off x="228600" y="1371600"/>
            <a:ext cx="8686800" cy="41148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5635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Summary (Cont.)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/>
          <a:srcRect l="14375" t="25000" r="15625" b="47000"/>
          <a:stretch>
            <a:fillRect/>
          </a:stretch>
        </p:blipFill>
        <p:spPr bwMode="auto">
          <a:xfrm>
            <a:off x="381000" y="1981200"/>
            <a:ext cx="8534400" cy="21336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36538"/>
            <a:ext cx="9144000" cy="8302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  </a:t>
            </a:r>
            <a:r>
              <a:rPr lang="en-US" dirty="0" err="1" smtClean="0">
                <a:solidFill>
                  <a:schemeClr val="bg1"/>
                </a:solidFill>
              </a:rPr>
              <a:t>Subnetworks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3" name="Picture 4"/>
          <p:cNvPicPr>
            <a:picLocks noChangeAspect="1" noChangeArrowheads="1"/>
          </p:cNvPicPr>
          <p:nvPr/>
        </p:nvPicPr>
        <p:blipFill>
          <a:blip r:embed="rId3"/>
          <a:srcRect l="11874" t="20000" r="9375" b="6000"/>
          <a:stretch>
            <a:fillRect/>
          </a:stretch>
        </p:blipFill>
        <p:spPr bwMode="auto">
          <a:xfrm>
            <a:off x="152400" y="914400"/>
            <a:ext cx="8763000" cy="514667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304800" y="122238"/>
            <a:ext cx="8229600" cy="563562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Kỹ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thuật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Subnetting</a:t>
            </a:r>
            <a:r>
              <a:rPr lang="en-US" dirty="0" smtClean="0">
                <a:solidFill>
                  <a:schemeClr val="bg1"/>
                </a:solidFill>
              </a:rPr>
              <a:t> (</a:t>
            </a:r>
            <a:r>
              <a:rPr lang="en-US" dirty="0" err="1" smtClean="0">
                <a:solidFill>
                  <a:schemeClr val="bg1"/>
                </a:solidFill>
              </a:rPr>
              <a:t>tt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 smtClean="0"/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077200" cy="4267200"/>
          </a:xfrm>
        </p:spPr>
        <p:txBody>
          <a:bodyPr/>
          <a:lstStyle/>
          <a:p>
            <a:r>
              <a:rPr lang="vi-VN" sz="2400" smtClean="0"/>
              <a:t>Kỹ thuật Subnetting (chia mạng con) là kỹ thuật sử dụng (mượn) một số bit phần </a:t>
            </a:r>
            <a:r>
              <a:rPr lang="vi-VN" sz="2400" b="1" smtClean="0"/>
              <a:t>Host_ID</a:t>
            </a:r>
            <a:r>
              <a:rPr lang="vi-VN" sz="2400" smtClean="0"/>
              <a:t> tham gia vào phần </a:t>
            </a:r>
            <a:r>
              <a:rPr lang="vi-VN" sz="2400" b="1" smtClean="0"/>
              <a:t>Network_ID</a:t>
            </a:r>
            <a:r>
              <a:rPr lang="vi-VN" sz="2400" smtClean="0"/>
              <a:t>.</a:t>
            </a:r>
            <a:endParaRPr lang="en-US" sz="2400" smtClean="0"/>
          </a:p>
          <a:p>
            <a:pPr>
              <a:buFontTx/>
              <a:buNone/>
            </a:pPr>
            <a:r>
              <a:rPr lang="vi-VN" sz="2400" smtClean="0"/>
              <a:t/>
            </a:r>
            <a:br>
              <a:rPr lang="vi-VN" sz="2400" smtClean="0"/>
            </a:br>
            <a:endParaRPr lang="vi-VN" sz="2400" smtClean="0"/>
          </a:p>
          <a:p>
            <a:r>
              <a:rPr lang="vi-VN" sz="2400" smtClean="0"/>
              <a:t>Khi đó, để nhận diện ra một mạng con (subnet) ta dùng đến </a:t>
            </a:r>
            <a:r>
              <a:rPr lang="vi-VN" sz="2400" b="1" smtClean="0">
                <a:solidFill>
                  <a:srgbClr val="00B050"/>
                </a:solidFill>
              </a:rPr>
              <a:t>Subnet Mask.</a:t>
            </a:r>
            <a:endParaRPr lang="en-US" sz="2400" b="1" smtClean="0">
              <a:solidFill>
                <a:srgbClr val="00B050"/>
              </a:solidFill>
            </a:endParaRPr>
          </a:p>
          <a:p>
            <a:r>
              <a:rPr lang="vi-VN" sz="2400" smtClean="0"/>
              <a:t>Subnet mask có độ dài 32 bit, chia làm 4 octet, mỗi phần 8 bit cũng giống như địa chỉ IP</a:t>
            </a:r>
            <a:br>
              <a:rPr lang="vi-VN" sz="2400" smtClean="0"/>
            </a:br>
            <a:r>
              <a:rPr lang="vi-VN" sz="2400" smtClean="0"/>
              <a:t/>
            </a:r>
            <a:br>
              <a:rPr lang="vi-VN" sz="2400" smtClean="0"/>
            </a:br>
            <a:r>
              <a:rPr lang="vi-VN" sz="2400" smtClean="0"/>
              <a:t>Các bit 1: chỉ ra các bit tham gia vào phần </a:t>
            </a:r>
            <a:r>
              <a:rPr lang="vi-VN" sz="2400" b="1" smtClean="0">
                <a:solidFill>
                  <a:srgbClr val="00B050"/>
                </a:solidFill>
              </a:rPr>
              <a:t>NetWork_ID</a:t>
            </a:r>
            <a:br>
              <a:rPr lang="vi-VN" sz="2400" b="1" smtClean="0">
                <a:solidFill>
                  <a:srgbClr val="00B050"/>
                </a:solidFill>
              </a:rPr>
            </a:br>
            <a:r>
              <a:rPr lang="vi-VN" sz="2400" smtClean="0"/>
              <a:t>Các bit 0: các bit tham gia vào phần </a:t>
            </a:r>
            <a:r>
              <a:rPr lang="vi-VN" sz="2400" b="1" smtClean="0">
                <a:solidFill>
                  <a:srgbClr val="00B050"/>
                </a:solidFill>
              </a:rPr>
              <a:t>Host_ID</a:t>
            </a:r>
            <a:endParaRPr lang="en-US" sz="2400" b="1" smtClean="0">
              <a:solidFill>
                <a:srgbClr val="00B050"/>
              </a:solidFill>
            </a:endParaRPr>
          </a:p>
        </p:txBody>
      </p:sp>
      <p:pic>
        <p:nvPicPr>
          <p:cNvPr id="5632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209800"/>
            <a:ext cx="533400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Internet Protocol Characteristics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/>
          <a:srcRect l="14999" t="25999" r="45000" b="39000"/>
          <a:stretch>
            <a:fillRect/>
          </a:stretch>
        </p:blipFill>
        <p:spPr bwMode="auto">
          <a:xfrm>
            <a:off x="1828800" y="1981200"/>
            <a:ext cx="4876800" cy="26670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304800" y="122238"/>
            <a:ext cx="8229600" cy="487362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Kỹ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thuật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Subnetting</a:t>
            </a:r>
            <a:r>
              <a:rPr lang="en-US" dirty="0" smtClean="0">
                <a:solidFill>
                  <a:schemeClr val="bg1"/>
                </a:solidFill>
              </a:rPr>
              <a:t> (</a:t>
            </a:r>
            <a:r>
              <a:rPr lang="en-US" dirty="0" err="1" smtClean="0">
                <a:solidFill>
                  <a:schemeClr val="bg1"/>
                </a:solidFill>
              </a:rPr>
              <a:t>tt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077200" cy="4267200"/>
          </a:xfrm>
        </p:spPr>
        <p:txBody>
          <a:bodyPr/>
          <a:lstStyle/>
          <a:p>
            <a:pPr>
              <a:defRPr/>
            </a:pPr>
            <a:r>
              <a:rPr lang="vi-VN" sz="2400" b="1" smtClean="0"/>
              <a:t>Công thức tính ra một Subnet:</a:t>
            </a:r>
            <a:endParaRPr lang="en-US" sz="2400" b="1" smtClean="0"/>
          </a:p>
          <a:p>
            <a:pPr>
              <a:buFontTx/>
              <a:buNone/>
              <a:defRPr/>
            </a:pPr>
            <a:endParaRPr lang="en-US" sz="400" b="1" smtClean="0"/>
          </a:p>
          <a:p>
            <a:pPr>
              <a:buFontTx/>
              <a:buNone/>
              <a:defRPr/>
            </a:pPr>
            <a:r>
              <a:rPr lang="vi-VN" sz="2400" b="1" smtClean="0">
                <a:solidFill>
                  <a:srgbClr val="0070C0"/>
                </a:solidFill>
              </a:rPr>
              <a:t>IP_Address </a:t>
            </a:r>
            <a:r>
              <a:rPr lang="vi-VN" sz="2400" b="1" smtClean="0">
                <a:solidFill>
                  <a:srgbClr val="FF0000"/>
                </a:solidFill>
              </a:rPr>
              <a:t>AND</a:t>
            </a:r>
            <a:r>
              <a:rPr lang="vi-VN" sz="2400" b="1" smtClean="0">
                <a:solidFill>
                  <a:srgbClr val="0070C0"/>
                </a:solidFill>
              </a:rPr>
              <a:t> </a:t>
            </a:r>
            <a:r>
              <a:rPr lang="vi-VN" sz="2400" b="1" smtClean="0">
                <a:solidFill>
                  <a:srgbClr val="7030A0"/>
                </a:solidFill>
              </a:rPr>
              <a:t>Subnet_Mask</a:t>
            </a:r>
            <a:r>
              <a:rPr lang="vi-VN" sz="2400" b="1" smtClean="0">
                <a:solidFill>
                  <a:srgbClr val="0070C0"/>
                </a:solidFill>
              </a:rPr>
              <a:t> =</a:t>
            </a:r>
            <a:r>
              <a:rPr lang="vi-VN" sz="2400" b="1" smtClean="0">
                <a:solidFill>
                  <a:srgbClr val="FF3300"/>
                </a:solidFill>
              </a:rPr>
              <a:t>Network_Address</a:t>
            </a:r>
            <a:endParaRPr lang="en-US" sz="2400" b="1" smtClean="0">
              <a:solidFill>
                <a:srgbClr val="FF3300"/>
              </a:solidFill>
            </a:endParaRPr>
          </a:p>
          <a:p>
            <a:pPr>
              <a:buFontTx/>
              <a:buNone/>
              <a:defRPr/>
            </a:pPr>
            <a:endParaRPr lang="en-US" sz="1050" b="1" smtClean="0"/>
          </a:p>
          <a:p>
            <a:pPr>
              <a:defRPr/>
            </a:pPr>
            <a:r>
              <a:rPr lang="vi-VN" sz="2400" smtClean="0"/>
              <a:t>Gọi </a:t>
            </a:r>
            <a:r>
              <a:rPr lang="vi-VN" sz="2400" smtClean="0">
                <a:solidFill>
                  <a:srgbClr val="7030A0"/>
                </a:solidFill>
              </a:rPr>
              <a:t>n</a:t>
            </a:r>
            <a:r>
              <a:rPr lang="vi-VN" sz="2400" smtClean="0"/>
              <a:t> là số bit mượn phần </a:t>
            </a:r>
            <a:r>
              <a:rPr lang="vi-VN" sz="2400" smtClean="0">
                <a:solidFill>
                  <a:srgbClr val="FF0000"/>
                </a:solidFill>
              </a:rPr>
              <a:t>Host_ID</a:t>
            </a:r>
            <a:r>
              <a:rPr lang="vi-VN" sz="2400" smtClean="0"/>
              <a:t>, </a:t>
            </a:r>
            <a:r>
              <a:rPr lang="vi-VN" sz="2400" smtClean="0">
                <a:solidFill>
                  <a:srgbClr val="00B050"/>
                </a:solidFill>
              </a:rPr>
              <a:t>h</a:t>
            </a:r>
            <a:r>
              <a:rPr lang="vi-VN" sz="2400" smtClean="0"/>
              <a:t> là số bit phần </a:t>
            </a:r>
            <a:r>
              <a:rPr lang="vi-VN" sz="2400" smtClean="0">
                <a:solidFill>
                  <a:srgbClr val="FF0000"/>
                </a:solidFill>
              </a:rPr>
              <a:t>Host_ID</a:t>
            </a:r>
            <a:r>
              <a:rPr lang="vi-VN" sz="2400" smtClean="0"/>
              <a:t> còn lại thì:</a:t>
            </a:r>
            <a:endParaRPr lang="en-US" sz="2400" smtClean="0"/>
          </a:p>
          <a:p>
            <a:pPr>
              <a:buFontTx/>
              <a:buNone/>
              <a:defRPr/>
            </a:pPr>
            <a:r>
              <a:rPr lang="vi-VN" sz="2400" smtClean="0"/>
              <a:t/>
            </a:r>
            <a:br>
              <a:rPr lang="vi-VN" sz="2400" smtClean="0"/>
            </a:br>
            <a:r>
              <a:rPr lang="en-US" sz="2400" smtClean="0"/>
              <a:t> </a:t>
            </a:r>
            <a:r>
              <a:rPr lang="vi-VN" sz="2400" smtClean="0"/>
              <a:t>- Số lượng mạng con (subnet) sinh ra là: 2</a:t>
            </a:r>
            <a:r>
              <a:rPr lang="en-US" sz="2400" smtClean="0"/>
              <a:t>^</a:t>
            </a:r>
            <a:r>
              <a:rPr lang="vi-VN" sz="2400" smtClean="0"/>
              <a:t>n</a:t>
            </a:r>
            <a:endParaRPr lang="en-US" sz="2400" smtClean="0"/>
          </a:p>
          <a:p>
            <a:pPr>
              <a:buFontTx/>
              <a:buNone/>
              <a:defRPr/>
            </a:pPr>
            <a:r>
              <a:rPr lang="en-US" sz="2400" smtClean="0"/>
              <a:t>   </a:t>
            </a:r>
            <a:r>
              <a:rPr lang="vi-VN" sz="2400" smtClean="0"/>
              <a:t>- Số lượng host/mạng con = 2</a:t>
            </a:r>
            <a:r>
              <a:rPr lang="en-US" sz="2400" smtClean="0"/>
              <a:t>^</a:t>
            </a:r>
            <a:r>
              <a:rPr lang="vi-VN" sz="2400" smtClean="0"/>
              <a:t>h-2</a:t>
            </a:r>
            <a:endParaRPr lang="en-US" sz="2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36538"/>
            <a:ext cx="9144000" cy="830262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Possible Subnets and Hosts for a Class C Network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171" name="Picture 4"/>
          <p:cNvPicPr>
            <a:picLocks noChangeAspect="1" noChangeArrowheads="1"/>
          </p:cNvPicPr>
          <p:nvPr/>
        </p:nvPicPr>
        <p:blipFill>
          <a:blip r:embed="rId3"/>
          <a:srcRect l="20000" t="19000" r="20000" b="3000"/>
          <a:stretch>
            <a:fillRect/>
          </a:stretch>
        </p:blipFill>
        <p:spPr bwMode="auto">
          <a:xfrm>
            <a:off x="1447800" y="838200"/>
            <a:ext cx="6324600" cy="513873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52400"/>
            <a:ext cx="8915400" cy="11430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Possible Subnets and Hosts for a Class B Network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3"/>
          <a:srcRect l="20625" t="17999" r="21249" b="3999"/>
          <a:stretch>
            <a:fillRect/>
          </a:stretch>
        </p:blipFill>
        <p:spPr bwMode="auto">
          <a:xfrm>
            <a:off x="1524000" y="838200"/>
            <a:ext cx="6248400" cy="524033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11430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Possible Subnets and Hosts for a Class A Network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3"/>
          <a:srcRect l="21875" t="17999" r="21249" b="5000"/>
          <a:stretch>
            <a:fillRect/>
          </a:stretch>
        </p:blipFill>
        <p:spPr bwMode="auto">
          <a:xfrm>
            <a:off x="1600200" y="914400"/>
            <a:ext cx="6096000" cy="515778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End System Subnet Mask Operation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2"/>
          <a:srcRect l="10001" t="19000" r="10001" b="2000"/>
          <a:stretch>
            <a:fillRect/>
          </a:stretch>
        </p:blipFill>
        <p:spPr bwMode="auto">
          <a:xfrm>
            <a:off x="457200" y="914400"/>
            <a:ext cx="8305800" cy="512603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538"/>
            <a:ext cx="9144000" cy="8302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How Routers Use Subnet Masks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2"/>
          <a:srcRect l="11250" t="21001" r="10625" b="3999"/>
          <a:stretch>
            <a:fillRect/>
          </a:stretch>
        </p:blipFill>
        <p:spPr bwMode="auto">
          <a:xfrm>
            <a:off x="457200" y="990600"/>
            <a:ext cx="8229600" cy="493712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Applying the Subnet Address Scheme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2291" name="Picture 4"/>
          <p:cNvPicPr>
            <a:picLocks noChangeAspect="1" noChangeArrowheads="1"/>
          </p:cNvPicPr>
          <p:nvPr/>
        </p:nvPicPr>
        <p:blipFill>
          <a:blip r:embed="rId2"/>
          <a:srcRect l="23750" t="19000" r="21875" b="3000"/>
          <a:stretch>
            <a:fillRect/>
          </a:stretch>
        </p:blipFill>
        <p:spPr bwMode="auto">
          <a:xfrm>
            <a:off x="1524000" y="914400"/>
            <a:ext cx="5638800" cy="5056187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Octet Values of a Subnet Mask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315" name="Picture 4"/>
          <p:cNvPicPr>
            <a:picLocks noChangeAspect="1" noChangeArrowheads="1"/>
          </p:cNvPicPr>
          <p:nvPr/>
        </p:nvPicPr>
        <p:blipFill>
          <a:blip r:embed="rId2"/>
          <a:srcRect l="13126" t="23000" r="13126" b="7001"/>
          <a:stretch>
            <a:fillRect/>
          </a:stretch>
        </p:blipFill>
        <p:spPr bwMode="auto">
          <a:xfrm>
            <a:off x="228600" y="914400"/>
            <a:ext cx="8534400" cy="5062537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Default Subnet Masks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2"/>
          <a:srcRect l="13750" t="21001" r="14999" b="3999"/>
          <a:stretch>
            <a:fillRect/>
          </a:stretch>
        </p:blipFill>
        <p:spPr bwMode="auto">
          <a:xfrm>
            <a:off x="609600" y="838200"/>
            <a:ext cx="7848600" cy="516413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Procedure for Implementing Subnets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2"/>
          <a:srcRect l="14375" t="24001" r="14999" b="24001"/>
          <a:stretch>
            <a:fillRect/>
          </a:stretch>
        </p:blipFill>
        <p:spPr bwMode="auto">
          <a:xfrm>
            <a:off x="304800" y="1447800"/>
            <a:ext cx="8610600" cy="39624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36538"/>
            <a:ext cx="9144000" cy="8302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Why IP Addresses?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23" name="Picture 4"/>
          <p:cNvPicPr>
            <a:picLocks noChangeAspect="1" noChangeArrowheads="1"/>
          </p:cNvPicPr>
          <p:nvPr/>
        </p:nvPicPr>
        <p:blipFill>
          <a:blip r:embed="rId3"/>
          <a:srcRect l="14375" t="25000" r="15625" b="7001"/>
          <a:stretch>
            <a:fillRect/>
          </a:stretch>
        </p:blipFill>
        <p:spPr bwMode="auto">
          <a:xfrm>
            <a:off x="228600" y="838200"/>
            <a:ext cx="8534400" cy="51816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915400" cy="11430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Eight Easy Steps for Determining Subnet Addresses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/>
          <a:srcRect l="10625" t="25000" r="11250" b="17999"/>
          <a:stretch>
            <a:fillRect/>
          </a:stretch>
        </p:blipFill>
        <p:spPr bwMode="auto">
          <a:xfrm>
            <a:off x="152400" y="990600"/>
            <a:ext cx="8856663" cy="40386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1143000"/>
          </a:xfrm>
        </p:spPr>
        <p:txBody>
          <a:bodyPr/>
          <a:lstStyle/>
          <a:p>
            <a:pPr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Eight Easy Steps for Determining Subnet Addresses (Cont.)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2"/>
          <a:srcRect l="10625" t="20000" r="10625" b="6000"/>
          <a:stretch>
            <a:fillRect/>
          </a:stretch>
        </p:blipFill>
        <p:spPr bwMode="auto">
          <a:xfrm>
            <a:off x="304800" y="914400"/>
            <a:ext cx="8534400" cy="501173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Example: Applying a Subnet Mask for a Class C Address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2"/>
          <a:srcRect l="10001" t="21001" r="10625" b="7001"/>
          <a:stretch>
            <a:fillRect/>
          </a:stretch>
        </p:blipFill>
        <p:spPr bwMode="auto">
          <a:xfrm>
            <a:off x="228600" y="990600"/>
            <a:ext cx="8763000" cy="496728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Example: Applying a Subnet Mask for a Class B Address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9459" name="Picture 4"/>
          <p:cNvPicPr>
            <a:picLocks noChangeAspect="1" noChangeArrowheads="1"/>
          </p:cNvPicPr>
          <p:nvPr/>
        </p:nvPicPr>
        <p:blipFill>
          <a:blip r:embed="rId2"/>
          <a:srcRect l="10001" t="22000" r="10625" b="5000"/>
          <a:stretch>
            <a:fillRect/>
          </a:stretch>
        </p:blipFill>
        <p:spPr bwMode="auto">
          <a:xfrm>
            <a:off x="152400" y="914400"/>
            <a:ext cx="8839200" cy="5081587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sz="2400" dirty="0" smtClean="0">
                <a:solidFill>
                  <a:schemeClr val="bg1"/>
                </a:solidFill>
              </a:rPr>
              <a:t>Example: Applying a Subnet Mask for a Class A Address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/>
          <a:srcRect l="10001" t="21001" r="10625" b="6000"/>
          <a:stretch>
            <a:fillRect/>
          </a:stretch>
        </p:blipFill>
        <p:spPr bwMode="auto">
          <a:xfrm>
            <a:off x="152400" y="990600"/>
            <a:ext cx="8686800" cy="4992688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Summary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/>
          <a:srcRect l="14999" t="25000" r="13750" b="25000"/>
          <a:stretch>
            <a:fillRect/>
          </a:stretch>
        </p:blipFill>
        <p:spPr bwMode="auto">
          <a:xfrm>
            <a:off x="228600" y="1219200"/>
            <a:ext cx="8686800" cy="38100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Summary (Cont.)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/>
          <a:srcRect l="14999" t="25999" r="13750" b="31000"/>
          <a:stretch>
            <a:fillRect/>
          </a:stretch>
        </p:blipFill>
        <p:spPr bwMode="auto">
          <a:xfrm>
            <a:off x="228600" y="1600200"/>
            <a:ext cx="8686800" cy="32766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Summary (Cont.)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/>
          <a:srcRect l="13750" t="25000" r="14999" b="10001"/>
          <a:stretch>
            <a:fillRect/>
          </a:stretch>
        </p:blipFill>
        <p:spPr bwMode="auto">
          <a:xfrm>
            <a:off x="228600" y="990600"/>
            <a:ext cx="8686800" cy="49530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7467600" cy="639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Exercises: IP Class Recognize</a:t>
            </a:r>
          </a:p>
        </p:txBody>
      </p:sp>
      <p:sp>
        <p:nvSpPr>
          <p:cNvPr id="918531" name="Rectangle 3"/>
          <p:cNvSpPr>
            <a:spLocks noChangeArrowheads="1"/>
          </p:cNvSpPr>
          <p:nvPr/>
        </p:nvSpPr>
        <p:spPr bwMode="auto">
          <a:xfrm>
            <a:off x="557213" y="1066800"/>
            <a:ext cx="7850187" cy="838200"/>
          </a:xfrm>
          <a:prstGeom prst="rect">
            <a:avLst/>
          </a:prstGeom>
          <a:solidFill>
            <a:schemeClr val="hlink"/>
          </a:solidFill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4000">
                <a:solidFill>
                  <a:srgbClr val="35297D"/>
                </a:solidFill>
                <a:latin typeface="Arial Black" pitchFamily="34" charset="0"/>
              </a:rPr>
              <a:t>Recognize these features</a:t>
            </a:r>
            <a:r>
              <a:rPr lang="en-US" sz="4000">
                <a:solidFill>
                  <a:schemeClr val="tx2"/>
                </a:solidFill>
                <a:latin typeface="Arial Black" pitchFamily="34" charset="0"/>
              </a:rPr>
              <a:t>:</a:t>
            </a:r>
          </a:p>
        </p:txBody>
      </p:sp>
      <p:sp>
        <p:nvSpPr>
          <p:cNvPr id="918532" name="Rectangle 4"/>
          <p:cNvSpPr>
            <a:spLocks noChangeArrowheads="1"/>
          </p:cNvSpPr>
          <p:nvPr/>
        </p:nvSpPr>
        <p:spPr bwMode="auto">
          <a:xfrm>
            <a:off x="1360488" y="1981200"/>
            <a:ext cx="6780212" cy="838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4000">
                <a:solidFill>
                  <a:schemeClr val="accent2"/>
                </a:solidFill>
                <a:latin typeface="Arial Black" pitchFamily="34" charset="0"/>
                <a:sym typeface="Wingdings" pitchFamily="2" charset="2"/>
              </a:rPr>
              <a:t> </a:t>
            </a:r>
            <a:r>
              <a:rPr lang="en-US" sz="4000">
                <a:solidFill>
                  <a:schemeClr val="accent2"/>
                </a:solidFill>
                <a:latin typeface="Arial Black" pitchFamily="34" charset="0"/>
              </a:rPr>
              <a:t>Class of IP address</a:t>
            </a:r>
          </a:p>
        </p:txBody>
      </p:sp>
      <p:sp>
        <p:nvSpPr>
          <p:cNvPr id="918533" name="Rectangle 5"/>
          <p:cNvSpPr>
            <a:spLocks noChangeArrowheads="1"/>
          </p:cNvSpPr>
          <p:nvPr/>
        </p:nvSpPr>
        <p:spPr bwMode="auto">
          <a:xfrm>
            <a:off x="1047750" y="2895600"/>
            <a:ext cx="6735763" cy="838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4000">
                <a:solidFill>
                  <a:schemeClr val="accent2"/>
                </a:solidFill>
                <a:latin typeface="Arial Black" pitchFamily="34" charset="0"/>
                <a:sym typeface="Wingdings" pitchFamily="2" charset="2"/>
              </a:rPr>
              <a:t></a:t>
            </a:r>
            <a:r>
              <a:rPr lang="en-US" sz="4000">
                <a:solidFill>
                  <a:schemeClr val="accent2"/>
                </a:solidFill>
                <a:latin typeface="Arial Black" pitchFamily="34" charset="0"/>
              </a:rPr>
              <a:t> Public or Private</a:t>
            </a:r>
          </a:p>
        </p:txBody>
      </p:sp>
      <p:sp>
        <p:nvSpPr>
          <p:cNvPr id="918534" name="Rectangle 6"/>
          <p:cNvSpPr>
            <a:spLocks noChangeArrowheads="1"/>
          </p:cNvSpPr>
          <p:nvPr/>
        </p:nvSpPr>
        <p:spPr bwMode="auto">
          <a:xfrm>
            <a:off x="1560513" y="3886200"/>
            <a:ext cx="5453062" cy="838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4000">
                <a:solidFill>
                  <a:schemeClr val="accent2"/>
                </a:solidFill>
                <a:latin typeface="Arial Black" pitchFamily="34" charset="0"/>
                <a:sym typeface="Wingdings" pitchFamily="2" charset="2"/>
              </a:rPr>
              <a:t>        </a:t>
            </a:r>
            <a:r>
              <a:rPr lang="en-US" sz="4000">
                <a:solidFill>
                  <a:schemeClr val="accent2"/>
                </a:solidFill>
                <a:latin typeface="Arial Black" pitchFamily="34" charset="0"/>
              </a:rPr>
              <a:t> Default Subnet Mask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8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8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8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8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8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8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8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8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8531" grpId="0" animBg="1" autoUpdateAnimBg="0"/>
      <p:bldP spid="918532" grpId="0"/>
      <p:bldP spid="918533" grpId="0"/>
      <p:bldP spid="9185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/>
          <p:cNvSpPr>
            <a:spLocks noChangeArrowheads="1"/>
          </p:cNvSpPr>
          <p:nvPr/>
        </p:nvSpPr>
        <p:spPr bwMode="auto">
          <a:xfrm>
            <a:off x="1905000" y="1371600"/>
            <a:ext cx="5029200" cy="838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3600" dirty="0">
                <a:solidFill>
                  <a:srgbClr val="35297D"/>
                </a:solidFill>
                <a:latin typeface="Arial Black" pitchFamily="34" charset="0"/>
              </a:rPr>
              <a:t>Apply to the following IP address:</a:t>
            </a:r>
            <a:endParaRPr lang="en-US" sz="3600" dirty="0">
              <a:solidFill>
                <a:schemeClr val="tx2"/>
              </a:solidFill>
              <a:latin typeface="Arial Black" pitchFamily="34" charset="0"/>
            </a:endParaRPr>
          </a:p>
        </p:txBody>
      </p:sp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228600" y="2590800"/>
            <a:ext cx="3733800" cy="6096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32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a. </a:t>
            </a:r>
            <a:r>
              <a:rPr lang="en-US" sz="3200">
                <a:solidFill>
                  <a:srgbClr val="00B050"/>
                </a:solidFill>
                <a:latin typeface="Arial Black" pitchFamily="34" charset="0"/>
              </a:rPr>
              <a:t>171.10.1.1</a:t>
            </a:r>
          </a:p>
        </p:txBody>
      </p:sp>
      <p:sp>
        <p:nvSpPr>
          <p:cNvPr id="59396" name="Rectangle 5"/>
          <p:cNvSpPr>
            <a:spLocks noChangeArrowheads="1"/>
          </p:cNvSpPr>
          <p:nvPr/>
        </p:nvSpPr>
        <p:spPr bwMode="auto">
          <a:xfrm>
            <a:off x="3581400" y="2514600"/>
            <a:ext cx="4419600" cy="6096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40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   </a:t>
            </a:r>
            <a:r>
              <a:rPr lang="en-US" sz="32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b. </a:t>
            </a:r>
            <a:r>
              <a:rPr lang="en-US" sz="3200">
                <a:solidFill>
                  <a:srgbClr val="00B050"/>
                </a:solidFill>
                <a:latin typeface="Arial Black" pitchFamily="34" charset="0"/>
              </a:rPr>
              <a:t>172.31.1.1</a:t>
            </a:r>
          </a:p>
        </p:txBody>
      </p:sp>
      <p:sp>
        <p:nvSpPr>
          <p:cNvPr id="59397" name="Rectangle 6"/>
          <p:cNvSpPr>
            <a:spLocks noChangeArrowheads="1"/>
          </p:cNvSpPr>
          <p:nvPr/>
        </p:nvSpPr>
        <p:spPr bwMode="auto">
          <a:xfrm>
            <a:off x="314325" y="3352800"/>
            <a:ext cx="2971800" cy="5334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32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c. </a:t>
            </a:r>
            <a:r>
              <a:rPr lang="en-US" sz="3200">
                <a:solidFill>
                  <a:srgbClr val="00B050"/>
                </a:solidFill>
                <a:latin typeface="Arial Black" pitchFamily="34" charset="0"/>
              </a:rPr>
              <a:t>6.12.2.1</a:t>
            </a:r>
          </a:p>
        </p:txBody>
      </p:sp>
      <p:sp>
        <p:nvSpPr>
          <p:cNvPr id="59398" name="Rectangle 7"/>
          <p:cNvSpPr>
            <a:spLocks noChangeArrowheads="1"/>
          </p:cNvSpPr>
          <p:nvPr/>
        </p:nvSpPr>
        <p:spPr bwMode="auto">
          <a:xfrm>
            <a:off x="3733800" y="3276600"/>
            <a:ext cx="4343400" cy="6096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40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   </a:t>
            </a:r>
            <a:r>
              <a:rPr lang="en-US" sz="32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d. </a:t>
            </a:r>
            <a:r>
              <a:rPr lang="en-US" sz="3200">
                <a:solidFill>
                  <a:srgbClr val="00B050"/>
                </a:solidFill>
                <a:latin typeface="Arial Black" pitchFamily="34" charset="0"/>
              </a:rPr>
              <a:t>10.22.22.10</a:t>
            </a:r>
          </a:p>
        </p:txBody>
      </p:sp>
      <p:sp>
        <p:nvSpPr>
          <p:cNvPr id="59399" name="Rectangle 8"/>
          <p:cNvSpPr>
            <a:spLocks noChangeArrowheads="1"/>
          </p:cNvSpPr>
          <p:nvPr/>
        </p:nvSpPr>
        <p:spPr bwMode="auto">
          <a:xfrm>
            <a:off x="466725" y="4038600"/>
            <a:ext cx="2895600" cy="6858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40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     </a:t>
            </a:r>
            <a:r>
              <a:rPr lang="en-US" sz="32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e. </a:t>
            </a:r>
            <a:r>
              <a:rPr lang="en-US" sz="3200">
                <a:solidFill>
                  <a:srgbClr val="00B050"/>
                </a:solidFill>
                <a:latin typeface="Arial Black" pitchFamily="34" charset="0"/>
              </a:rPr>
              <a:t>192.168.1.10</a:t>
            </a:r>
          </a:p>
        </p:txBody>
      </p:sp>
      <p:sp>
        <p:nvSpPr>
          <p:cNvPr id="59400" name="Rectangle 9"/>
          <p:cNvSpPr>
            <a:spLocks noChangeArrowheads="1"/>
          </p:cNvSpPr>
          <p:nvPr/>
        </p:nvSpPr>
        <p:spPr bwMode="auto">
          <a:xfrm>
            <a:off x="390525" y="4800600"/>
            <a:ext cx="3124200" cy="6096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32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g</a:t>
            </a:r>
            <a:r>
              <a:rPr lang="en-US" sz="40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.</a:t>
            </a:r>
            <a:r>
              <a:rPr lang="en-US" sz="32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 </a:t>
            </a:r>
            <a:r>
              <a:rPr lang="en-US" sz="3200">
                <a:solidFill>
                  <a:srgbClr val="00B050"/>
                </a:solidFill>
                <a:latin typeface="Arial Black" pitchFamily="34" charset="0"/>
              </a:rPr>
              <a:t>129.6.5.4</a:t>
            </a:r>
          </a:p>
        </p:txBody>
      </p:sp>
      <p:sp>
        <p:nvSpPr>
          <p:cNvPr id="59401" name="Rectangle 10"/>
          <p:cNvSpPr>
            <a:spLocks noChangeArrowheads="1"/>
          </p:cNvSpPr>
          <p:nvPr/>
        </p:nvSpPr>
        <p:spPr bwMode="auto">
          <a:xfrm>
            <a:off x="4572000" y="4038600"/>
            <a:ext cx="3276600" cy="6096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40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   </a:t>
            </a:r>
            <a:r>
              <a:rPr lang="en-US" sz="32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f. </a:t>
            </a:r>
            <a:r>
              <a:rPr lang="en-US" sz="3200">
                <a:solidFill>
                  <a:srgbClr val="00B050"/>
                </a:solidFill>
                <a:latin typeface="Arial Black" pitchFamily="34" charset="0"/>
              </a:rPr>
              <a:t>221.222.200.1</a:t>
            </a:r>
          </a:p>
        </p:txBody>
      </p:sp>
      <p:sp>
        <p:nvSpPr>
          <p:cNvPr id="59402" name="Rectangle 11"/>
          <p:cNvSpPr>
            <a:spLocks noChangeArrowheads="1"/>
          </p:cNvSpPr>
          <p:nvPr/>
        </p:nvSpPr>
        <p:spPr bwMode="auto">
          <a:xfrm>
            <a:off x="4114800" y="4800600"/>
            <a:ext cx="4343400" cy="6096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32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h. </a:t>
            </a:r>
            <a:r>
              <a:rPr lang="en-US" sz="3200">
                <a:solidFill>
                  <a:srgbClr val="00B050"/>
                </a:solidFill>
                <a:latin typeface="Arial Black" pitchFamily="34" charset="0"/>
              </a:rPr>
              <a:t>172.18.16.1</a:t>
            </a:r>
          </a:p>
        </p:txBody>
      </p:sp>
      <p:sp>
        <p:nvSpPr>
          <p:cNvPr id="59403" name="Rectangle 12"/>
          <p:cNvSpPr>
            <a:spLocks noChangeArrowheads="1"/>
          </p:cNvSpPr>
          <p:nvPr/>
        </p:nvSpPr>
        <p:spPr bwMode="auto">
          <a:xfrm>
            <a:off x="488950" y="5562600"/>
            <a:ext cx="3048000" cy="6096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40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   </a:t>
            </a:r>
            <a:r>
              <a:rPr lang="en-US" sz="32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I. </a:t>
            </a:r>
            <a:r>
              <a:rPr lang="en-US" sz="3200">
                <a:solidFill>
                  <a:srgbClr val="00B050"/>
                </a:solidFill>
                <a:latin typeface="Arial Black" pitchFamily="34" charset="0"/>
              </a:rPr>
              <a:t>191.168.1.1</a:t>
            </a:r>
          </a:p>
        </p:txBody>
      </p:sp>
      <p:sp>
        <p:nvSpPr>
          <p:cNvPr id="59404" name="Rectangle 13"/>
          <p:cNvSpPr>
            <a:spLocks noChangeArrowheads="1"/>
          </p:cNvSpPr>
          <p:nvPr/>
        </p:nvSpPr>
        <p:spPr bwMode="auto">
          <a:xfrm>
            <a:off x="4572000" y="5562600"/>
            <a:ext cx="3124200" cy="6096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40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   </a:t>
            </a:r>
            <a:r>
              <a:rPr lang="en-US" sz="3200">
                <a:solidFill>
                  <a:srgbClr val="002060"/>
                </a:solidFill>
                <a:latin typeface="Arial Black" pitchFamily="34" charset="0"/>
                <a:sym typeface="Wingdings" pitchFamily="2" charset="2"/>
              </a:rPr>
              <a:t>j. </a:t>
            </a:r>
            <a:r>
              <a:rPr lang="en-US" sz="3200">
                <a:solidFill>
                  <a:srgbClr val="00B050"/>
                </a:solidFill>
                <a:latin typeface="Arial Black" pitchFamily="34" charset="0"/>
                <a:sym typeface="Wingdings" pitchFamily="2" charset="2"/>
              </a:rPr>
              <a:t>1</a:t>
            </a:r>
            <a:r>
              <a:rPr lang="en-US" sz="3200">
                <a:solidFill>
                  <a:srgbClr val="00B050"/>
                </a:solidFill>
                <a:latin typeface="Arial Black" pitchFamily="34" charset="0"/>
              </a:rPr>
              <a:t>66.64.12.12</a:t>
            </a:r>
          </a:p>
        </p:txBody>
      </p:sp>
      <p:sp>
        <p:nvSpPr>
          <p:cNvPr id="5940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7467600" cy="639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Exercises: IP Class Recognize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36538"/>
            <a:ext cx="9144000" cy="8302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IP PDU Header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7" name="Picture 4"/>
          <p:cNvPicPr>
            <a:picLocks noChangeAspect="1" noChangeArrowheads="1"/>
          </p:cNvPicPr>
          <p:nvPr/>
        </p:nvPicPr>
        <p:blipFill>
          <a:blip r:embed="rId3"/>
          <a:srcRect l="13750" t="31000" r="12500" b="17000"/>
          <a:stretch>
            <a:fillRect/>
          </a:stretch>
        </p:blipFill>
        <p:spPr bwMode="auto">
          <a:xfrm>
            <a:off x="76200" y="1447800"/>
            <a:ext cx="8991600" cy="39624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27" name="Rectangle 3"/>
          <p:cNvSpPr>
            <a:spLocks noChangeArrowheads="1"/>
          </p:cNvSpPr>
          <p:nvPr/>
        </p:nvSpPr>
        <p:spPr bwMode="auto">
          <a:xfrm>
            <a:off x="844550" y="1230313"/>
            <a:ext cx="4419600" cy="129063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35297D"/>
                </a:solidFill>
                <a:latin typeface="Arial Black" pitchFamily="34" charset="0"/>
              </a:rPr>
              <a:t>Pls determine these features</a:t>
            </a:r>
            <a:r>
              <a:rPr lang="en-US">
                <a:solidFill>
                  <a:schemeClr val="tx2"/>
                </a:solidFill>
                <a:latin typeface="Arial Black" pitchFamily="34" charset="0"/>
              </a:rPr>
              <a:t>:</a:t>
            </a:r>
          </a:p>
        </p:txBody>
      </p:sp>
      <p:sp>
        <p:nvSpPr>
          <p:cNvPr id="922628" name="Rectangle 4"/>
          <p:cNvSpPr>
            <a:spLocks noChangeArrowheads="1"/>
          </p:cNvSpPr>
          <p:nvPr/>
        </p:nvSpPr>
        <p:spPr bwMode="auto">
          <a:xfrm>
            <a:off x="1557338" y="2046288"/>
            <a:ext cx="3810000" cy="938212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</a:t>
            </a: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  Default SM and Current SM </a:t>
            </a:r>
          </a:p>
        </p:txBody>
      </p:sp>
      <p:sp>
        <p:nvSpPr>
          <p:cNvPr id="922629" name="Rectangle 5"/>
          <p:cNvSpPr>
            <a:spLocks noChangeArrowheads="1"/>
          </p:cNvSpPr>
          <p:nvPr/>
        </p:nvSpPr>
        <p:spPr bwMode="auto">
          <a:xfrm>
            <a:off x="1033463" y="2633663"/>
            <a:ext cx="4114800" cy="703262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  </a:t>
            </a: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Number of network bit </a:t>
            </a:r>
          </a:p>
        </p:txBody>
      </p:sp>
      <p:sp>
        <p:nvSpPr>
          <p:cNvPr id="922630" name="Rectangle 6"/>
          <p:cNvSpPr>
            <a:spLocks noChangeArrowheads="1"/>
          </p:cNvSpPr>
          <p:nvPr/>
        </p:nvSpPr>
        <p:spPr bwMode="auto">
          <a:xfrm>
            <a:off x="836613" y="3278188"/>
            <a:ext cx="3810000" cy="5873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  </a:t>
            </a: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Number of host bit </a:t>
            </a:r>
          </a:p>
        </p:txBody>
      </p:sp>
      <p:sp>
        <p:nvSpPr>
          <p:cNvPr id="922631" name="Rectangle 7"/>
          <p:cNvSpPr>
            <a:spLocks noChangeArrowheads="1"/>
          </p:cNvSpPr>
          <p:nvPr/>
        </p:nvSpPr>
        <p:spPr bwMode="auto">
          <a:xfrm>
            <a:off x="836613" y="3954463"/>
            <a:ext cx="4267200" cy="35242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  </a:t>
            </a: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Number of Subnet bit </a:t>
            </a:r>
          </a:p>
        </p:txBody>
      </p:sp>
      <p:sp>
        <p:nvSpPr>
          <p:cNvPr id="922632" name="Rectangle 8"/>
          <p:cNvSpPr>
            <a:spLocks noChangeArrowheads="1"/>
          </p:cNvSpPr>
          <p:nvPr/>
        </p:nvSpPr>
        <p:spPr bwMode="auto">
          <a:xfrm>
            <a:off x="979488" y="4478338"/>
            <a:ext cx="4572000" cy="4699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  </a:t>
            </a: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Number of usable subnet </a:t>
            </a:r>
          </a:p>
        </p:txBody>
      </p:sp>
      <p:sp>
        <p:nvSpPr>
          <p:cNvPr id="922633" name="Rectangle 9"/>
          <p:cNvSpPr>
            <a:spLocks noChangeArrowheads="1"/>
          </p:cNvSpPr>
          <p:nvPr/>
        </p:nvSpPr>
        <p:spPr bwMode="auto">
          <a:xfrm>
            <a:off x="1677988" y="4883150"/>
            <a:ext cx="4572000" cy="938213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  </a:t>
            </a: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Number of usable host per subnet 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381000" y="914400"/>
            <a:ext cx="74676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Subnetting</a:t>
            </a:r>
          </a:p>
        </p:txBody>
      </p:sp>
      <p:sp>
        <p:nvSpPr>
          <p:cNvPr id="60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22238"/>
            <a:ext cx="7467600" cy="6397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Exercises: IP </a:t>
            </a:r>
            <a:r>
              <a:rPr lang="en-US" smtClean="0">
                <a:solidFill>
                  <a:schemeClr val="bg1"/>
                </a:solidFill>
              </a:rPr>
              <a:t>Subnetting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2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2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2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2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2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2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2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2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22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22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2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2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27" grpId="0"/>
      <p:bldP spid="922628" grpId="0"/>
      <p:bldP spid="922629" grpId="0"/>
      <p:bldP spid="922630" grpId="0"/>
      <p:bldP spid="922631" grpId="0"/>
      <p:bldP spid="922632" grpId="0"/>
      <p:bldP spid="9226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/>
          <p:cNvSpPr>
            <a:spLocks noChangeArrowheads="1"/>
          </p:cNvSpPr>
          <p:nvPr/>
        </p:nvSpPr>
        <p:spPr bwMode="auto">
          <a:xfrm>
            <a:off x="1905000" y="838200"/>
            <a:ext cx="5029200" cy="838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 sz="3600">
                <a:solidFill>
                  <a:srgbClr val="35297D"/>
                </a:solidFill>
                <a:latin typeface="Arial Black" pitchFamily="34" charset="0"/>
              </a:rPr>
              <a:t>Apply to the following IP address:</a:t>
            </a:r>
            <a:endParaRPr lang="en-US" sz="3600">
              <a:solidFill>
                <a:schemeClr val="tx2"/>
              </a:solidFill>
              <a:latin typeface="Arial Black" pitchFamily="34" charset="0"/>
            </a:endParaRPr>
          </a:p>
        </p:txBody>
      </p:sp>
      <p:sp>
        <p:nvSpPr>
          <p:cNvPr id="61443" name="Rectangle 4"/>
          <p:cNvSpPr>
            <a:spLocks noChangeArrowheads="1"/>
          </p:cNvSpPr>
          <p:nvPr/>
        </p:nvSpPr>
        <p:spPr bwMode="auto">
          <a:xfrm>
            <a:off x="457200" y="2286000"/>
            <a:ext cx="3733800" cy="457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70C0"/>
              </a:solidFill>
              <a:latin typeface="Arial Black" pitchFamily="34" charset="0"/>
              <a:sym typeface="Wingdings" pitchFamily="2" charset="2"/>
            </a:endParaRP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    a.</a:t>
            </a: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192.160.1.0/24</a:t>
            </a: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      Borrow 3 bits</a:t>
            </a: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70C0"/>
              </a:solidFill>
              <a:latin typeface="Arial Black" pitchFamily="34" charset="0"/>
            </a:endParaRPr>
          </a:p>
        </p:txBody>
      </p:sp>
      <p:sp>
        <p:nvSpPr>
          <p:cNvPr id="61444" name="Rectangle 6"/>
          <p:cNvSpPr>
            <a:spLocks noChangeArrowheads="1"/>
          </p:cNvSpPr>
          <p:nvPr/>
        </p:nvSpPr>
        <p:spPr bwMode="auto">
          <a:xfrm>
            <a:off x="4648200" y="2209800"/>
            <a:ext cx="3733800" cy="457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70C0"/>
              </a:solidFill>
              <a:latin typeface="Arial Black" pitchFamily="34" charset="0"/>
              <a:sym typeface="Wingdings" pitchFamily="2" charset="2"/>
            </a:endParaRP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    b.171.16.0.0/16</a:t>
            </a: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        Borrow 6 bits</a:t>
            </a:r>
            <a:endParaRPr lang="en-US">
              <a:solidFill>
                <a:srgbClr val="0070C0"/>
              </a:solidFill>
              <a:latin typeface="Arial Black" pitchFamily="34" charset="0"/>
            </a:endParaRP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70C0"/>
              </a:solidFill>
              <a:latin typeface="Arial Black" pitchFamily="34" charset="0"/>
            </a:endParaRPr>
          </a:p>
        </p:txBody>
      </p:sp>
      <p:sp>
        <p:nvSpPr>
          <p:cNvPr id="61445" name="Rectangle 8"/>
          <p:cNvSpPr>
            <a:spLocks noChangeArrowheads="1"/>
          </p:cNvSpPr>
          <p:nvPr/>
        </p:nvSpPr>
        <p:spPr bwMode="auto">
          <a:xfrm>
            <a:off x="631825" y="3352800"/>
            <a:ext cx="3200400" cy="457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B050"/>
              </a:solidFill>
              <a:latin typeface="Arial Black" pitchFamily="34" charset="0"/>
              <a:sym typeface="Wingdings" pitchFamily="2" charset="2"/>
            </a:endParaRP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B050"/>
                </a:solidFill>
                <a:latin typeface="Arial Black" pitchFamily="34" charset="0"/>
                <a:sym typeface="Wingdings" pitchFamily="2" charset="2"/>
              </a:rPr>
              <a:t>c.</a:t>
            </a:r>
            <a:r>
              <a:rPr lang="en-US">
                <a:solidFill>
                  <a:srgbClr val="00B050"/>
                </a:solidFill>
                <a:latin typeface="Arial Black" pitchFamily="34" charset="0"/>
              </a:rPr>
              <a:t>10.16.1.0/8</a:t>
            </a: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B050"/>
                </a:solidFill>
                <a:latin typeface="Arial Black" pitchFamily="34" charset="0"/>
              </a:rPr>
              <a:t>          Borrow 20 bits</a:t>
            </a: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B050"/>
              </a:solidFill>
              <a:latin typeface="Arial Black" pitchFamily="34" charset="0"/>
            </a:endParaRPr>
          </a:p>
        </p:txBody>
      </p:sp>
      <p:sp>
        <p:nvSpPr>
          <p:cNvPr id="61446" name="Rectangle 9"/>
          <p:cNvSpPr>
            <a:spLocks noChangeArrowheads="1"/>
          </p:cNvSpPr>
          <p:nvPr/>
        </p:nvSpPr>
        <p:spPr bwMode="auto">
          <a:xfrm>
            <a:off x="4876800" y="3124200"/>
            <a:ext cx="3352800" cy="457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B050"/>
              </a:solidFill>
              <a:latin typeface="Arial Black" pitchFamily="34" charset="0"/>
              <a:sym typeface="Wingdings" pitchFamily="2" charset="2"/>
            </a:endParaRP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B050"/>
                </a:solidFill>
                <a:latin typeface="Arial Black" pitchFamily="34" charset="0"/>
                <a:sym typeface="Wingdings" pitchFamily="2" charset="2"/>
              </a:rPr>
              <a:t>    d.</a:t>
            </a:r>
            <a:r>
              <a:rPr lang="en-US">
                <a:solidFill>
                  <a:srgbClr val="00B050"/>
                </a:solidFill>
                <a:latin typeface="Arial Black" pitchFamily="34" charset="0"/>
              </a:rPr>
              <a:t>198.10.10.0/29</a:t>
            </a: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B050"/>
              </a:solidFill>
              <a:latin typeface="Arial Black" pitchFamily="34" charset="0"/>
            </a:endParaRPr>
          </a:p>
        </p:txBody>
      </p:sp>
      <p:sp>
        <p:nvSpPr>
          <p:cNvPr id="61447" name="Rectangle 16"/>
          <p:cNvSpPr>
            <a:spLocks noChangeArrowheads="1"/>
          </p:cNvSpPr>
          <p:nvPr/>
        </p:nvSpPr>
        <p:spPr bwMode="auto">
          <a:xfrm>
            <a:off x="806450" y="4419600"/>
            <a:ext cx="3200400" cy="457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70C0"/>
              </a:solidFill>
              <a:latin typeface="Arial Black" pitchFamily="34" charset="0"/>
              <a:sym typeface="Wingdings" pitchFamily="2" charset="2"/>
            </a:endParaRP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e.</a:t>
            </a: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179.18.0.0/16</a:t>
            </a: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      Borrow 11 bits</a:t>
            </a: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70C0"/>
              </a:solidFill>
              <a:latin typeface="Arial Black" pitchFamily="34" charset="0"/>
            </a:endParaRPr>
          </a:p>
        </p:txBody>
      </p:sp>
      <p:sp>
        <p:nvSpPr>
          <p:cNvPr id="61448" name="Rectangle 17"/>
          <p:cNvSpPr>
            <a:spLocks noChangeArrowheads="1"/>
          </p:cNvSpPr>
          <p:nvPr/>
        </p:nvSpPr>
        <p:spPr bwMode="auto">
          <a:xfrm>
            <a:off x="720725" y="5638800"/>
            <a:ext cx="3200400" cy="457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B050"/>
              </a:solidFill>
              <a:latin typeface="Arial Black" pitchFamily="34" charset="0"/>
              <a:sym typeface="Wingdings" pitchFamily="2" charset="2"/>
            </a:endParaRP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B050"/>
                </a:solidFill>
                <a:latin typeface="Arial Black" pitchFamily="34" charset="0"/>
                <a:sym typeface="Wingdings" pitchFamily="2" charset="2"/>
              </a:rPr>
              <a:t>g.</a:t>
            </a:r>
            <a:r>
              <a:rPr lang="en-US">
                <a:solidFill>
                  <a:srgbClr val="00B050"/>
                </a:solidFill>
                <a:latin typeface="Arial Black" pitchFamily="34" charset="0"/>
              </a:rPr>
              <a:t>66.65.0.0/28</a:t>
            </a: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B050"/>
              </a:solidFill>
              <a:latin typeface="Arial Black" pitchFamily="34" charset="0"/>
            </a:endParaRP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B050"/>
              </a:solidFill>
              <a:latin typeface="Arial Black" pitchFamily="34" charset="0"/>
            </a:endParaRPr>
          </a:p>
        </p:txBody>
      </p:sp>
      <p:sp>
        <p:nvSpPr>
          <p:cNvPr id="61449" name="Rectangle 18"/>
          <p:cNvSpPr>
            <a:spLocks noChangeArrowheads="1"/>
          </p:cNvSpPr>
          <p:nvPr/>
        </p:nvSpPr>
        <p:spPr bwMode="auto">
          <a:xfrm>
            <a:off x="5257800" y="4038600"/>
            <a:ext cx="3200400" cy="457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70C0"/>
              </a:solidFill>
              <a:latin typeface="Arial Black" pitchFamily="34" charset="0"/>
              <a:sym typeface="Wingdings" pitchFamily="2" charset="2"/>
            </a:endParaRP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f.</a:t>
            </a: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192.169.12.0/24</a:t>
            </a: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Borrow 3 bits</a:t>
            </a: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70C0"/>
              </a:solidFill>
              <a:latin typeface="Arial Black" pitchFamily="34" charset="0"/>
            </a:endParaRPr>
          </a:p>
        </p:txBody>
      </p:sp>
      <p:sp>
        <p:nvSpPr>
          <p:cNvPr id="61450" name="Rectangle 19"/>
          <p:cNvSpPr>
            <a:spLocks noChangeArrowheads="1"/>
          </p:cNvSpPr>
          <p:nvPr/>
        </p:nvSpPr>
        <p:spPr bwMode="auto">
          <a:xfrm>
            <a:off x="5181600" y="4800600"/>
            <a:ext cx="3200400" cy="457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B050"/>
              </a:solidFill>
              <a:latin typeface="Arial Black" pitchFamily="34" charset="0"/>
              <a:sym typeface="Wingdings" pitchFamily="2" charset="2"/>
            </a:endParaRP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B050"/>
                </a:solidFill>
                <a:latin typeface="Arial Black" pitchFamily="34" charset="0"/>
                <a:sym typeface="Wingdings" pitchFamily="2" charset="2"/>
              </a:rPr>
              <a:t>h.</a:t>
            </a:r>
            <a:r>
              <a:rPr lang="en-US">
                <a:solidFill>
                  <a:srgbClr val="00B050"/>
                </a:solidFill>
                <a:latin typeface="Arial Black" pitchFamily="34" charset="0"/>
              </a:rPr>
              <a:t>191.172.0.0/20</a:t>
            </a:r>
          </a:p>
        </p:txBody>
      </p:sp>
      <p:sp>
        <p:nvSpPr>
          <p:cNvPr id="61451" name="Rectangle 20"/>
          <p:cNvSpPr>
            <a:spLocks noChangeArrowheads="1"/>
          </p:cNvSpPr>
          <p:nvPr/>
        </p:nvSpPr>
        <p:spPr bwMode="auto">
          <a:xfrm>
            <a:off x="5181600" y="5486400"/>
            <a:ext cx="3200400" cy="4572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40000"/>
              </a:spcBef>
              <a:buClr>
                <a:srgbClr val="6699FF"/>
              </a:buClr>
            </a:pPr>
            <a:endParaRPr lang="en-US">
              <a:solidFill>
                <a:srgbClr val="0070C0"/>
              </a:solidFill>
              <a:latin typeface="Arial Black" pitchFamily="34" charset="0"/>
              <a:sym typeface="Wingdings" pitchFamily="2" charset="2"/>
            </a:endParaRPr>
          </a:p>
          <a:p>
            <a:pPr algn="ctr">
              <a:spcBef>
                <a:spcPct val="40000"/>
              </a:spcBef>
              <a:buClr>
                <a:srgbClr val="6699FF"/>
              </a:buClr>
            </a:pPr>
            <a:r>
              <a:rPr lang="en-US">
                <a:solidFill>
                  <a:srgbClr val="0070C0"/>
                </a:solidFill>
                <a:latin typeface="Arial Black" pitchFamily="34" charset="0"/>
                <a:sym typeface="Wingdings" pitchFamily="2" charset="2"/>
              </a:rPr>
              <a:t>i.</a:t>
            </a:r>
            <a:r>
              <a:rPr lang="en-US">
                <a:solidFill>
                  <a:srgbClr val="0070C0"/>
                </a:solidFill>
                <a:latin typeface="Arial Black" pitchFamily="34" charset="0"/>
              </a:rPr>
              <a:t>126.172.0.0/30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 smtClean="0">
                <a:solidFill>
                  <a:schemeClr val="bg1"/>
                </a:solidFill>
              </a:rPr>
              <a:t>Exercises: IP </a:t>
            </a:r>
            <a:r>
              <a:rPr lang="en-US" sz="3600" kern="0" dirty="0" err="1" smtClean="0">
                <a:solidFill>
                  <a:schemeClr val="bg1"/>
                </a:solidFill>
              </a:rPr>
              <a:t>Subnetting</a:t>
            </a:r>
            <a:endParaRPr lang="en-US" sz="36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838200"/>
            <a:ext cx="7467600" cy="457200"/>
          </a:xfrm>
        </p:spPr>
        <p:txBody>
          <a:bodyPr/>
          <a:lstStyle/>
          <a:p>
            <a:r>
              <a:rPr lang="en-US" sz="2800" smtClean="0">
                <a:solidFill>
                  <a:srgbClr val="00B050"/>
                </a:solidFill>
              </a:rPr>
              <a:t>Question 1</a:t>
            </a: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515938" y="1066800"/>
            <a:ext cx="8170862" cy="418147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anchor="ctr"/>
          <a:lstStyle/>
          <a:p>
            <a:pPr marL="457200" indent="-457200"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The IP address 131.107.0.0 is a class B address. </a:t>
            </a:r>
          </a:p>
          <a:p>
            <a:pPr>
              <a:defRPr/>
            </a:pPr>
            <a:r>
              <a:rPr lang="en-US">
                <a:latin typeface="Arial" pitchFamily="34" charset="0"/>
                <a:cs typeface="Arial" pitchFamily="34" charset="0"/>
              </a:rPr>
              <a:t>What is the range of binary values for the first octet in this  address class?</a:t>
            </a:r>
          </a:p>
          <a:p>
            <a:pPr marL="457200" indent="-457200" algn="ctr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  <a:p>
            <a:pPr marL="457200" indent="-457200" algn="ctr">
              <a:buFontTx/>
              <a:buAutoNum type="alphaUcPeriod"/>
              <a:defRPr/>
            </a:pPr>
            <a:r>
              <a:rPr lang="en-US" sz="2800">
                <a:latin typeface="Arial" pitchFamily="34" charset="0"/>
                <a:cs typeface="Arial" pitchFamily="34" charset="0"/>
              </a:rPr>
              <a:t>10000000 - 11111111</a:t>
            </a:r>
          </a:p>
          <a:p>
            <a:pPr marL="457200" indent="-457200" algn="ctr">
              <a:defRPr/>
            </a:pPr>
            <a:r>
              <a:rPr lang="en-US" sz="2800">
                <a:latin typeface="Arial" pitchFamily="34" charset="0"/>
                <a:cs typeface="Arial" pitchFamily="34" charset="0"/>
              </a:rPr>
              <a:t> B. 00000000 - 10111111 </a:t>
            </a:r>
          </a:p>
          <a:p>
            <a:pPr marL="457200" indent="-457200" algn="ctr">
              <a:defRPr/>
            </a:pPr>
            <a:r>
              <a:rPr lang="en-US" sz="2800">
                <a:latin typeface="Arial" pitchFamily="34" charset="0"/>
                <a:cs typeface="Arial" pitchFamily="34" charset="0"/>
              </a:rPr>
              <a:t> C. 10000000 - 10111111</a:t>
            </a:r>
          </a:p>
          <a:p>
            <a:pPr marL="457200" indent="-457200" algn="ctr">
              <a:defRPr/>
            </a:pPr>
            <a:r>
              <a:rPr lang="en-US" sz="2800">
                <a:latin typeface="Arial" pitchFamily="34" charset="0"/>
                <a:cs typeface="Arial" pitchFamily="34" charset="0"/>
              </a:rPr>
              <a:t> D. 10000000 - 11011111 </a:t>
            </a:r>
          </a:p>
          <a:p>
            <a:pPr marL="457200" indent="-457200" algn="ctr">
              <a:defRPr/>
            </a:pPr>
            <a:r>
              <a:rPr lang="en-US" sz="2800">
                <a:latin typeface="Arial" pitchFamily="34" charset="0"/>
                <a:cs typeface="Arial" pitchFamily="34" charset="0"/>
              </a:rPr>
              <a:t> E. 11000000 - 11101111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" y="152400"/>
            <a:ext cx="74676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 smtClean="0">
                <a:solidFill>
                  <a:schemeClr val="bg1"/>
                </a:solidFill>
              </a:rPr>
              <a:t>Exercises</a:t>
            </a:r>
            <a:endParaRPr lang="en-US" sz="36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0"/>
            <a:ext cx="7467600" cy="944563"/>
          </a:xfrm>
        </p:spPr>
        <p:txBody>
          <a:bodyPr/>
          <a:lstStyle/>
          <a:p>
            <a:r>
              <a:rPr lang="en-US" sz="2800" smtClean="0">
                <a:solidFill>
                  <a:srgbClr val="00B050"/>
                </a:solidFill>
              </a:rPr>
              <a:t>Question 2</a:t>
            </a:r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381000" y="990600"/>
            <a:ext cx="8458200" cy="38100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457200" indent="-457200"/>
            <a:r>
              <a:rPr lang="en-US">
                <a:cs typeface="Arial" charset="0"/>
                <a:sym typeface="Wingdings" pitchFamily="2" charset="2"/>
              </a:rPr>
              <a:t> </a:t>
            </a:r>
            <a:r>
              <a:rPr lang="en-US">
                <a:cs typeface="Arial" charset="0"/>
              </a:rPr>
              <a:t>What is the network address for a host with</a:t>
            </a:r>
          </a:p>
          <a:p>
            <a:pPr marL="457200" indent="-457200"/>
            <a:r>
              <a:rPr lang="en-US">
                <a:cs typeface="Arial" charset="0"/>
              </a:rPr>
              <a:t> the IP address 123.200.8.68/28?</a:t>
            </a:r>
          </a:p>
          <a:p>
            <a:pPr marL="457200" indent="-457200"/>
            <a:endParaRPr lang="en-US">
              <a:cs typeface="Arial" charset="0"/>
            </a:endParaRPr>
          </a:p>
          <a:p>
            <a:pPr marL="1371600" lvl="2" indent="-457200">
              <a:buFontTx/>
              <a:buAutoNum type="alphaUcPeriod"/>
            </a:pPr>
            <a:r>
              <a:rPr lang="en-US">
                <a:cs typeface="Arial" charset="0"/>
              </a:rPr>
              <a:t>123.200.8.0 </a:t>
            </a:r>
          </a:p>
          <a:p>
            <a:pPr marL="1371600" lvl="2" indent="-457200"/>
            <a:r>
              <a:rPr lang="en-US">
                <a:cs typeface="Arial" charset="0"/>
              </a:rPr>
              <a:t>B. 123.200.8.32 </a:t>
            </a:r>
          </a:p>
          <a:p>
            <a:pPr marL="1371600" lvl="2" indent="-457200"/>
            <a:r>
              <a:rPr lang="en-US">
                <a:cs typeface="Arial" charset="0"/>
              </a:rPr>
              <a:t>C. 123.200.8.64</a:t>
            </a:r>
          </a:p>
          <a:p>
            <a:pPr marL="1371600" lvl="2" indent="-457200"/>
            <a:r>
              <a:rPr lang="en-US">
                <a:cs typeface="Arial" charset="0"/>
              </a:rPr>
              <a:t>D. 123.200.8.65 </a:t>
            </a:r>
          </a:p>
          <a:p>
            <a:pPr marL="1371600" lvl="2" indent="-457200"/>
            <a:r>
              <a:rPr lang="en-US">
                <a:cs typeface="Arial" charset="0"/>
              </a:rPr>
              <a:t>E. 123.200.8.31 </a:t>
            </a:r>
          </a:p>
          <a:p>
            <a:pPr marL="1371600" lvl="2" indent="-457200"/>
            <a:r>
              <a:rPr lang="en-US">
                <a:cs typeface="Arial" charset="0"/>
              </a:rPr>
              <a:t>F. 123.200.8.1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 smtClean="0">
                <a:solidFill>
                  <a:schemeClr val="bg1"/>
                </a:solidFill>
              </a:rPr>
              <a:t>Exercises</a:t>
            </a:r>
            <a:endParaRPr lang="en-US" sz="36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838200"/>
            <a:ext cx="7467600" cy="715963"/>
          </a:xfrm>
        </p:spPr>
        <p:txBody>
          <a:bodyPr/>
          <a:lstStyle/>
          <a:p>
            <a:r>
              <a:rPr lang="en-US" sz="2800" smtClean="0">
                <a:solidFill>
                  <a:srgbClr val="00B050"/>
                </a:solidFill>
              </a:rPr>
              <a:t>Question 3</a:t>
            </a:r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533400" y="838200"/>
            <a:ext cx="8382000" cy="3810000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457200" indent="-457200">
              <a:spcBef>
                <a:spcPct val="40000"/>
              </a:spcBef>
              <a:buClr>
                <a:srgbClr val="6699FF"/>
              </a:buClr>
            </a:pPr>
            <a:endParaRPr lang="en-US" dirty="0">
              <a:cs typeface="Arial" charset="0"/>
              <a:sym typeface="Wingdings" pitchFamily="2" charset="2"/>
            </a:endParaRPr>
          </a:p>
          <a:p>
            <a:pPr marL="457200" indent="-457200"/>
            <a:r>
              <a:rPr lang="en-US" dirty="0">
                <a:cs typeface="Arial" charset="0"/>
                <a:sym typeface="Wingdings" pitchFamily="2" charset="2"/>
              </a:rPr>
              <a:t>    Using </a:t>
            </a:r>
            <a:r>
              <a:rPr lang="en-US" dirty="0">
                <a:solidFill>
                  <a:srgbClr val="0070C0"/>
                </a:solidFill>
                <a:cs typeface="Arial" charset="0"/>
                <a:sym typeface="Wingdings" pitchFamily="2" charset="2"/>
              </a:rPr>
              <a:t>a class C </a:t>
            </a:r>
            <a:r>
              <a:rPr lang="en-US" dirty="0">
                <a:cs typeface="Arial" charset="0"/>
                <a:sym typeface="Wingdings" pitchFamily="2" charset="2"/>
              </a:rPr>
              <a:t>address range 192.168.21.12 </a:t>
            </a:r>
          </a:p>
          <a:p>
            <a:pPr marL="457200" indent="-457200"/>
            <a:r>
              <a:rPr lang="en-US" dirty="0">
                <a:cs typeface="Arial" charset="0"/>
                <a:sym typeface="Wingdings" pitchFamily="2" charset="2"/>
              </a:rPr>
              <a:t>your network needs </a:t>
            </a:r>
            <a:r>
              <a:rPr lang="en-US" dirty="0">
                <a:solidFill>
                  <a:srgbClr val="0070C0"/>
                </a:solidFill>
                <a:cs typeface="Arial" charset="0"/>
                <a:sym typeface="Wingdings" pitchFamily="2" charset="2"/>
              </a:rPr>
              <a:t>twenty-eight subnets</a:t>
            </a:r>
            <a:r>
              <a:rPr lang="en-US" dirty="0">
                <a:cs typeface="Arial" charset="0"/>
                <a:sym typeface="Wingdings" pitchFamily="2" charset="2"/>
              </a:rPr>
              <a:t>.</a:t>
            </a:r>
          </a:p>
          <a:p>
            <a:pPr marL="457200" indent="-457200"/>
            <a:r>
              <a:rPr lang="en-US" dirty="0">
                <a:cs typeface="Arial" charset="0"/>
                <a:sym typeface="Wingdings" pitchFamily="2" charset="2"/>
              </a:rPr>
              <a:t>Which </a:t>
            </a:r>
            <a:r>
              <a:rPr lang="en-US" dirty="0">
                <a:solidFill>
                  <a:srgbClr val="FF3300"/>
                </a:solidFill>
                <a:cs typeface="Arial" charset="0"/>
                <a:sym typeface="Wingdings" pitchFamily="2" charset="2"/>
              </a:rPr>
              <a:t>subnet mask </a:t>
            </a:r>
            <a:r>
              <a:rPr lang="en-US" dirty="0">
                <a:cs typeface="Arial" charset="0"/>
                <a:sym typeface="Wingdings" pitchFamily="2" charset="2"/>
              </a:rPr>
              <a:t>should you use?</a:t>
            </a:r>
          </a:p>
          <a:p>
            <a:pPr marL="457200" indent="-457200"/>
            <a:endParaRPr lang="en-US" dirty="0">
              <a:cs typeface="Arial" charset="0"/>
              <a:sym typeface="Wingdings" pitchFamily="2" charset="2"/>
            </a:endParaRPr>
          </a:p>
          <a:p>
            <a:pPr marL="457200" indent="-457200">
              <a:buFont typeface="Century Schoolbook" pitchFamily="18" charset="0"/>
              <a:buAutoNum type="alphaUcPeriod"/>
            </a:pPr>
            <a:r>
              <a:rPr lang="en-US" dirty="0">
                <a:cs typeface="Arial" charset="0"/>
                <a:sym typeface="Wingdings" pitchFamily="2" charset="2"/>
              </a:rPr>
              <a:t> 255.255.0.28 </a:t>
            </a:r>
          </a:p>
          <a:p>
            <a:pPr marL="457200" indent="-457200">
              <a:buFont typeface="Century Schoolbook" pitchFamily="18" charset="0"/>
              <a:buAutoNum type="alphaUcPeriod"/>
            </a:pPr>
            <a:r>
              <a:rPr lang="en-US" dirty="0">
                <a:cs typeface="Arial" charset="0"/>
                <a:sym typeface="Wingdings" pitchFamily="2" charset="2"/>
              </a:rPr>
              <a:t> 255.255.255.0 </a:t>
            </a:r>
          </a:p>
          <a:p>
            <a:pPr marL="457200" indent="-457200">
              <a:buFont typeface="Century Schoolbook" pitchFamily="18" charset="0"/>
              <a:buAutoNum type="alphaUcPeriod"/>
            </a:pPr>
            <a:r>
              <a:rPr lang="en-US" dirty="0">
                <a:cs typeface="Arial" charset="0"/>
                <a:sym typeface="Wingdings" pitchFamily="2" charset="2"/>
              </a:rPr>
              <a:t> 255.255.255.28</a:t>
            </a:r>
          </a:p>
          <a:p>
            <a:pPr marL="457200" indent="-457200">
              <a:buFont typeface="Century Schoolbook" pitchFamily="18" charset="0"/>
              <a:buAutoNum type="alphaUcPeriod"/>
            </a:pPr>
            <a:r>
              <a:rPr lang="en-US" dirty="0">
                <a:cs typeface="Arial" charset="0"/>
                <a:sym typeface="Wingdings" pitchFamily="2" charset="2"/>
              </a:rPr>
              <a:t> 255.255.255.248</a:t>
            </a:r>
          </a:p>
          <a:p>
            <a:pPr marL="457200" indent="-457200">
              <a:buFont typeface="Century Schoolbook" pitchFamily="18" charset="0"/>
              <a:buAutoNum type="alphaUcPeriod"/>
            </a:pPr>
            <a:r>
              <a:rPr lang="en-US" dirty="0">
                <a:cs typeface="Arial" charset="0"/>
                <a:sym typeface="Wingdings" pitchFamily="2" charset="2"/>
              </a:rPr>
              <a:t> 255.255.255.252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 smtClean="0">
                <a:solidFill>
                  <a:schemeClr val="bg1"/>
                </a:solidFill>
              </a:rPr>
              <a:t>Exercises</a:t>
            </a:r>
            <a:endParaRPr lang="en-US" sz="36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838200"/>
            <a:ext cx="7254875" cy="167005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685800"/>
            <a:ext cx="7467600" cy="792163"/>
          </a:xfrm>
        </p:spPr>
        <p:txBody>
          <a:bodyPr/>
          <a:lstStyle/>
          <a:p>
            <a:r>
              <a:rPr lang="en-US" sz="2800" smtClean="0">
                <a:solidFill>
                  <a:srgbClr val="00B050"/>
                </a:solidFill>
              </a:rPr>
              <a:t>Question 4</a:t>
            </a:r>
          </a:p>
        </p:txBody>
      </p:sp>
      <p:sp>
        <p:nvSpPr>
          <p:cNvPr id="65540" name="Rectangle 5"/>
          <p:cNvSpPr>
            <a:spLocks noChangeArrowheads="1"/>
          </p:cNvSpPr>
          <p:nvPr/>
        </p:nvSpPr>
        <p:spPr bwMode="auto">
          <a:xfrm>
            <a:off x="534988" y="2438400"/>
            <a:ext cx="827405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You need to configure an</a:t>
            </a:r>
            <a:r>
              <a:rPr lang="en-US">
                <a:solidFill>
                  <a:srgbClr val="0070C0"/>
                </a:solidFill>
              </a:rPr>
              <a:t> IP address for workstation TestKingA</a:t>
            </a:r>
            <a:r>
              <a:rPr lang="en-US"/>
              <a:t>. Based on the information shown above, what IP address should be assigned to this host?</a:t>
            </a:r>
          </a:p>
          <a:p>
            <a:endParaRPr lang="en-US"/>
          </a:p>
          <a:p>
            <a:r>
              <a:rPr lang="vi-VN"/>
              <a:t>A. 192.168.1.159/28</a:t>
            </a:r>
          </a:p>
          <a:p>
            <a:r>
              <a:rPr lang="vi-VN"/>
              <a:t>B. 192.168.1.145/28</a:t>
            </a:r>
          </a:p>
          <a:p>
            <a:r>
              <a:rPr lang="vi-VN"/>
              <a:t>C. 192.168.1.160/28</a:t>
            </a:r>
          </a:p>
          <a:p>
            <a:r>
              <a:rPr lang="vi-VN"/>
              <a:t>D. 192.168.1.144/28</a:t>
            </a:r>
          </a:p>
          <a:p>
            <a:r>
              <a:rPr lang="vi-VN"/>
              <a:t>E. 192.168.1.143/28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286375" y="4995863"/>
            <a:ext cx="30321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Answer: B</a:t>
            </a:r>
            <a:endParaRPr lang="vi-VN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 smtClean="0">
                <a:solidFill>
                  <a:schemeClr val="bg1"/>
                </a:solidFill>
              </a:rPr>
              <a:t>Exercises</a:t>
            </a:r>
            <a:endParaRPr lang="en-US" sz="36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0"/>
            <a:ext cx="7467600" cy="639763"/>
          </a:xfrm>
        </p:spPr>
        <p:txBody>
          <a:bodyPr/>
          <a:lstStyle/>
          <a:p>
            <a:r>
              <a:rPr lang="en-US" sz="2800" smtClean="0">
                <a:solidFill>
                  <a:srgbClr val="00B050"/>
                </a:solidFill>
              </a:rPr>
              <a:t>Question 5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572000" y="3429000"/>
            <a:ext cx="303371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Answer: B, D, E</a:t>
            </a:r>
            <a:endParaRPr lang="vi-VN"/>
          </a:p>
        </p:txBody>
      </p:sp>
      <p:sp>
        <p:nvSpPr>
          <p:cNvPr id="66564" name="Rectangle 5"/>
          <p:cNvSpPr>
            <a:spLocks noChangeArrowheads="1"/>
          </p:cNvSpPr>
          <p:nvPr/>
        </p:nvSpPr>
        <p:spPr bwMode="auto">
          <a:xfrm>
            <a:off x="381000" y="1295400"/>
            <a:ext cx="8118475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Which of the following addresses can be </a:t>
            </a:r>
            <a:r>
              <a:rPr lang="en-US">
                <a:solidFill>
                  <a:srgbClr val="0070C0"/>
                </a:solidFill>
              </a:rPr>
              <a:t>assigned to a host</a:t>
            </a:r>
            <a:r>
              <a:rPr lang="en-US"/>
              <a:t> when using a subnet mask of 255.255.254.0? (Select three)</a:t>
            </a:r>
          </a:p>
          <a:p>
            <a:endParaRPr lang="en-US"/>
          </a:p>
          <a:p>
            <a:r>
              <a:rPr lang="vi-VN"/>
              <a:t>A. 113.10.4.0</a:t>
            </a:r>
          </a:p>
          <a:p>
            <a:r>
              <a:rPr lang="vi-VN"/>
              <a:t>B. 186.54.3.0</a:t>
            </a:r>
          </a:p>
          <a:p>
            <a:r>
              <a:rPr lang="vi-VN"/>
              <a:t>C. 175.33.3.255</a:t>
            </a:r>
          </a:p>
          <a:p>
            <a:r>
              <a:rPr lang="vi-VN"/>
              <a:t>D. 26.35.2.255</a:t>
            </a:r>
          </a:p>
          <a:p>
            <a:r>
              <a:rPr lang="vi-VN"/>
              <a:t>E. 152.135.7.0</a:t>
            </a:r>
          </a:p>
          <a:p>
            <a:r>
              <a:rPr lang="vi-VN"/>
              <a:t>F. 17.35.36.0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 smtClean="0">
                <a:solidFill>
                  <a:schemeClr val="bg1"/>
                </a:solidFill>
              </a:rPr>
              <a:t>Exercises</a:t>
            </a:r>
            <a:endParaRPr lang="en-US" sz="36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685800"/>
            <a:ext cx="7467600" cy="639763"/>
          </a:xfrm>
        </p:spPr>
        <p:txBody>
          <a:bodyPr/>
          <a:lstStyle/>
          <a:p>
            <a:r>
              <a:rPr lang="en-US" sz="2800" smtClean="0">
                <a:solidFill>
                  <a:srgbClr val="00B050"/>
                </a:solidFill>
              </a:rPr>
              <a:t>Question 6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945313" y="2232025"/>
            <a:ext cx="1893887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Answer: C</a:t>
            </a:r>
            <a:endParaRPr lang="vi-VN"/>
          </a:p>
        </p:txBody>
      </p:sp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225" y="1103313"/>
            <a:ext cx="6408738" cy="3087687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</p:pic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381000" y="4005263"/>
            <a:ext cx="6667500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Based on the information above, which IP address should be </a:t>
            </a:r>
            <a:r>
              <a:rPr lang="en-US">
                <a:solidFill>
                  <a:srgbClr val="0070C0"/>
                </a:solidFill>
              </a:rPr>
              <a:t>assigned to the host</a:t>
            </a:r>
            <a:r>
              <a:rPr lang="en-US"/>
              <a:t>?</a:t>
            </a:r>
          </a:p>
          <a:p>
            <a:r>
              <a:rPr lang="vi-VN"/>
              <a:t>A. 192.168.5.5</a:t>
            </a:r>
            <a:r>
              <a:rPr lang="en-US"/>
              <a:t>         </a:t>
            </a:r>
            <a:r>
              <a:rPr lang="vi-VN"/>
              <a:t>B. 192.168.5.32</a:t>
            </a:r>
          </a:p>
          <a:p>
            <a:r>
              <a:rPr lang="vi-VN"/>
              <a:t>C. 192.168.5.40</a:t>
            </a:r>
            <a:r>
              <a:rPr lang="en-US"/>
              <a:t>       </a:t>
            </a:r>
            <a:r>
              <a:rPr lang="vi-VN"/>
              <a:t>D. 192.168.5.63</a:t>
            </a:r>
            <a:r>
              <a:rPr lang="en-US"/>
              <a:t>      </a:t>
            </a:r>
          </a:p>
          <a:p>
            <a:r>
              <a:rPr lang="vi-VN"/>
              <a:t>E. 192.168.5.75</a:t>
            </a:r>
            <a:r>
              <a:rPr lang="en-US"/>
              <a:t>       F. None of the above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 smtClean="0">
                <a:solidFill>
                  <a:schemeClr val="bg1"/>
                </a:solidFill>
              </a:rPr>
              <a:t>Exercises</a:t>
            </a:r>
            <a:endParaRPr lang="en-US" sz="36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838200"/>
            <a:ext cx="7467600" cy="639763"/>
          </a:xfrm>
        </p:spPr>
        <p:txBody>
          <a:bodyPr/>
          <a:lstStyle/>
          <a:p>
            <a:r>
              <a:rPr lang="en-US" sz="2800" smtClean="0">
                <a:solidFill>
                  <a:srgbClr val="00B050"/>
                </a:solidFill>
              </a:rPr>
              <a:t>Question 7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334000" y="5105400"/>
            <a:ext cx="303371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Answer: D</a:t>
            </a:r>
            <a:endParaRPr lang="vi-VN"/>
          </a:p>
        </p:txBody>
      </p:sp>
      <p:sp>
        <p:nvSpPr>
          <p:cNvPr id="68612" name="Rectangle 5"/>
          <p:cNvSpPr>
            <a:spLocks noChangeArrowheads="1"/>
          </p:cNvSpPr>
          <p:nvPr/>
        </p:nvSpPr>
        <p:spPr bwMode="auto">
          <a:xfrm>
            <a:off x="381000" y="1371600"/>
            <a:ext cx="82296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If a host on a network has the address 172.16.45.14/30, what is the address of the </a:t>
            </a:r>
            <a:r>
              <a:rPr lang="en-US">
                <a:solidFill>
                  <a:srgbClr val="0070C0"/>
                </a:solidFill>
              </a:rPr>
              <a:t>subnetwork</a:t>
            </a:r>
            <a:r>
              <a:rPr lang="en-US"/>
              <a:t> to which this host belongs?</a:t>
            </a:r>
          </a:p>
          <a:p>
            <a:endParaRPr lang="en-US"/>
          </a:p>
          <a:p>
            <a:r>
              <a:rPr lang="vi-VN"/>
              <a:t>A. 172.16.45.0</a:t>
            </a:r>
          </a:p>
          <a:p>
            <a:r>
              <a:rPr lang="vi-VN"/>
              <a:t>B. 172.16.45.4</a:t>
            </a:r>
          </a:p>
          <a:p>
            <a:r>
              <a:rPr lang="vi-VN"/>
              <a:t>C. 172.16.45.8</a:t>
            </a:r>
          </a:p>
          <a:p>
            <a:r>
              <a:rPr lang="vi-VN"/>
              <a:t>D. 172.16.45.12</a:t>
            </a:r>
          </a:p>
          <a:p>
            <a:r>
              <a:rPr lang="vi-VN"/>
              <a:t>E. 172.16.45.18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 smtClean="0">
                <a:solidFill>
                  <a:schemeClr val="bg1"/>
                </a:solidFill>
              </a:rPr>
              <a:t>Exercises</a:t>
            </a:r>
            <a:endParaRPr lang="en-US" sz="36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3"/>
          <p:cNvSpPr txBox="1">
            <a:spLocks noChangeArrowheads="1"/>
          </p:cNvSpPr>
          <p:nvPr/>
        </p:nvSpPr>
        <p:spPr bwMode="auto">
          <a:xfrm>
            <a:off x="838200" y="2209800"/>
            <a:ext cx="762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3429000" y="41910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Correct Answer : B , E , F</a:t>
            </a:r>
          </a:p>
        </p:txBody>
      </p:sp>
      <p:sp>
        <p:nvSpPr>
          <p:cNvPr id="69636" name="Rectangle 8"/>
          <p:cNvSpPr>
            <a:spLocks noChangeArrowheads="1"/>
          </p:cNvSpPr>
          <p:nvPr/>
        </p:nvSpPr>
        <p:spPr bwMode="auto">
          <a:xfrm>
            <a:off x="762000" y="16764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 sz="4400">
              <a:solidFill>
                <a:schemeClr val="tx2"/>
              </a:solidFill>
            </a:endParaRPr>
          </a:p>
        </p:txBody>
      </p:sp>
      <p:sp>
        <p:nvSpPr>
          <p:cNvPr id="69637" name="Text Box 9"/>
          <p:cNvSpPr txBox="1">
            <a:spLocks noChangeArrowheads="1"/>
          </p:cNvSpPr>
          <p:nvPr/>
        </p:nvSpPr>
        <p:spPr bwMode="auto">
          <a:xfrm>
            <a:off x="304800" y="1219200"/>
            <a:ext cx="8229600" cy="489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Give the following IP: </a:t>
            </a:r>
            <a:r>
              <a:rPr lang="en-US">
                <a:solidFill>
                  <a:srgbClr val="FF0000"/>
                </a:solidFill>
              </a:rPr>
              <a:t>172.16.80.92/20</a:t>
            </a:r>
            <a:r>
              <a:rPr lang="en-US"/>
              <a:t>, </a:t>
            </a:r>
            <a:r>
              <a:rPr lang="en-US">
                <a:solidFill>
                  <a:srgbClr val="0070C0"/>
                </a:solidFill>
              </a:rPr>
              <a:t>172.16.32.100/20</a:t>
            </a:r>
            <a:r>
              <a:rPr lang="en-US"/>
              <a:t> and </a:t>
            </a:r>
            <a:r>
              <a:rPr lang="en-US">
                <a:solidFill>
                  <a:srgbClr val="7030A0"/>
                </a:solidFill>
              </a:rPr>
              <a:t>172.16.65.100/20</a:t>
            </a:r>
            <a:r>
              <a:rPr lang="en-US"/>
              <a:t>.</a:t>
            </a:r>
          </a:p>
          <a:p>
            <a:r>
              <a:rPr lang="en-US"/>
              <a:t>What are the </a:t>
            </a:r>
            <a:r>
              <a:rPr lang="en-US" u="sng">
                <a:solidFill>
                  <a:srgbClr val="FF00FF"/>
                </a:solidFill>
              </a:rPr>
              <a:t>broadcast addresses </a:t>
            </a:r>
            <a:r>
              <a:rPr lang="en-US"/>
              <a:t>of the subnets in which these IP address belong to? </a:t>
            </a:r>
          </a:p>
          <a:p>
            <a:r>
              <a:rPr lang="en-US"/>
              <a:t>(Select three options.)</a:t>
            </a:r>
          </a:p>
          <a:p>
            <a:endParaRPr lang="en-US"/>
          </a:p>
          <a:p>
            <a:r>
              <a:rPr lang="en-US"/>
              <a:t>A. 172.16.82.255</a:t>
            </a:r>
          </a:p>
          <a:p>
            <a:r>
              <a:rPr lang="en-US"/>
              <a:t>B. 172.16.95.255</a:t>
            </a:r>
          </a:p>
          <a:p>
            <a:r>
              <a:rPr lang="en-US"/>
              <a:t>C. 172.16.64.255</a:t>
            </a:r>
          </a:p>
          <a:p>
            <a:r>
              <a:rPr lang="en-US"/>
              <a:t>D. 172.16.32.255</a:t>
            </a:r>
          </a:p>
          <a:p>
            <a:r>
              <a:rPr lang="en-US"/>
              <a:t>E. 172.16.47.255</a:t>
            </a:r>
          </a:p>
          <a:p>
            <a:r>
              <a:rPr lang="en-US"/>
              <a:t>F. 172.16.79.255</a:t>
            </a:r>
          </a:p>
          <a:p>
            <a:endParaRPr lang="en-US"/>
          </a:p>
        </p:txBody>
      </p:sp>
      <p:sp>
        <p:nvSpPr>
          <p:cNvPr id="69638" name="Rectangle 10"/>
          <p:cNvSpPr>
            <a:spLocks noChangeArrowheads="1"/>
          </p:cNvSpPr>
          <p:nvPr/>
        </p:nvSpPr>
        <p:spPr bwMode="auto">
          <a:xfrm>
            <a:off x="0" y="685800"/>
            <a:ext cx="3124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>
                <a:solidFill>
                  <a:srgbClr val="00B050"/>
                </a:solidFill>
              </a:rPr>
              <a:t>Question 8</a:t>
            </a:r>
            <a:endParaRPr lang="en-US" sz="2800" u="sng">
              <a:solidFill>
                <a:srgbClr val="00B050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 smtClean="0">
                <a:solidFill>
                  <a:schemeClr val="bg1"/>
                </a:solidFill>
              </a:rPr>
              <a:t>Exercises</a:t>
            </a:r>
            <a:endParaRPr lang="en-US" sz="36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36538"/>
            <a:ext cx="9144000" cy="830262"/>
          </a:xfrm>
        </p:spPr>
        <p:txBody>
          <a:bodyPr/>
          <a:lstStyle/>
          <a:p>
            <a:pPr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IP Address Format: Dotted Decimal Notation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171" name="Picture 4"/>
          <p:cNvPicPr>
            <a:picLocks noChangeAspect="1" noChangeArrowheads="1"/>
          </p:cNvPicPr>
          <p:nvPr/>
        </p:nvPicPr>
        <p:blipFill>
          <a:blip r:embed="rId3"/>
          <a:srcRect l="16875" t="25999" r="19376" b="14999"/>
          <a:stretch>
            <a:fillRect/>
          </a:stretch>
        </p:blipFill>
        <p:spPr bwMode="auto">
          <a:xfrm>
            <a:off x="609600" y="1143000"/>
            <a:ext cx="7772400" cy="44958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3"/>
          <p:cNvSpPr txBox="1">
            <a:spLocks noChangeArrowheads="1"/>
          </p:cNvSpPr>
          <p:nvPr/>
        </p:nvSpPr>
        <p:spPr bwMode="auto">
          <a:xfrm>
            <a:off x="457200" y="2819400"/>
            <a:ext cx="80010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/>
              <a:t>ABC company is acquiring a new Class C IP network.</a:t>
            </a:r>
          </a:p>
          <a:p>
            <a:r>
              <a:rPr lang="en-US" sz="1800"/>
              <a:t>Which of the following </a:t>
            </a:r>
            <a:r>
              <a:rPr lang="en-US" sz="1800" u="sng">
                <a:solidFill>
                  <a:srgbClr val="FF00FF"/>
                </a:solidFill>
              </a:rPr>
              <a:t>subnet masks </a:t>
            </a:r>
            <a:r>
              <a:rPr lang="en-US" sz="1800"/>
              <a:t>will provide one useful subnet for each department while still making allowance for </a:t>
            </a:r>
            <a:r>
              <a:rPr lang="en-US" sz="1800">
                <a:solidFill>
                  <a:srgbClr val="FF00FF"/>
                </a:solidFill>
              </a:rPr>
              <a:t>enough usable host addresses per department</a:t>
            </a:r>
            <a:r>
              <a:rPr lang="en-US" sz="1800"/>
              <a:t> as specified in the graphic?</a:t>
            </a:r>
          </a:p>
          <a:p>
            <a:endParaRPr lang="en-US" sz="1800"/>
          </a:p>
          <a:p>
            <a:r>
              <a:rPr lang="en-US" sz="1800"/>
              <a:t>A. 255.255.255.128</a:t>
            </a:r>
          </a:p>
          <a:p>
            <a:r>
              <a:rPr lang="en-US" sz="1800"/>
              <a:t>B. 255.255.255.192</a:t>
            </a:r>
          </a:p>
          <a:p>
            <a:r>
              <a:rPr lang="en-US" sz="1800"/>
              <a:t>C. 255.255.255.224</a:t>
            </a:r>
            <a:endParaRPr lang="en-US" sz="1800" i="1"/>
          </a:p>
          <a:p>
            <a:r>
              <a:rPr lang="en-US" sz="1800"/>
              <a:t>D. 255.255.255.240</a:t>
            </a:r>
          </a:p>
          <a:p>
            <a:r>
              <a:rPr lang="en-US" sz="1800"/>
              <a:t>E. 255.255.255.248</a:t>
            </a:r>
          </a:p>
          <a:p>
            <a:r>
              <a:rPr lang="en-US" sz="1800"/>
              <a:t>F. 255.255.255.252</a:t>
            </a:r>
          </a:p>
          <a:p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13668" name="Text Box 4"/>
          <p:cNvSpPr txBox="1">
            <a:spLocks noChangeArrowheads="1"/>
          </p:cNvSpPr>
          <p:nvPr/>
        </p:nvSpPr>
        <p:spPr bwMode="auto">
          <a:xfrm>
            <a:off x="5562600" y="48768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Correct Answer : C</a:t>
            </a:r>
          </a:p>
        </p:txBody>
      </p:sp>
      <p:sp>
        <p:nvSpPr>
          <p:cNvPr id="7066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70661" name="Picture 7" descr="hinh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76200"/>
            <a:ext cx="8991600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Rectangle 8"/>
          <p:cNvSpPr>
            <a:spLocks noChangeArrowheads="1"/>
          </p:cNvSpPr>
          <p:nvPr/>
        </p:nvSpPr>
        <p:spPr bwMode="auto">
          <a:xfrm>
            <a:off x="-76200" y="0"/>
            <a:ext cx="3200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600">
                <a:solidFill>
                  <a:srgbClr val="00B050"/>
                </a:solidFill>
              </a:rPr>
              <a:t>Question 9</a:t>
            </a:r>
            <a:endParaRPr lang="en-US" sz="3600" u="sng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8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ext Box 3"/>
          <p:cNvSpPr txBox="1">
            <a:spLocks noChangeArrowheads="1"/>
          </p:cNvSpPr>
          <p:nvPr/>
        </p:nvSpPr>
        <p:spPr bwMode="auto">
          <a:xfrm>
            <a:off x="381000" y="1371600"/>
            <a:ext cx="8077200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/>
              <a:t> You are a network technician at NewStar.vn. Your company has a larger 172.12.0.0 network that you want to divide into subnets. You want each subnet to </a:t>
            </a:r>
            <a:r>
              <a:rPr lang="en-US">
                <a:solidFill>
                  <a:srgbClr val="FF00FF"/>
                </a:solidFill>
              </a:rPr>
              <a:t>support 459 hosts</a:t>
            </a:r>
            <a:r>
              <a:rPr lang="en-US"/>
              <a:t>. You also want to provide the </a:t>
            </a:r>
            <a:r>
              <a:rPr lang="en-US">
                <a:solidFill>
                  <a:srgbClr val="00B050"/>
                </a:solidFill>
              </a:rPr>
              <a:t>maximum number of subnets</a:t>
            </a:r>
            <a:r>
              <a:rPr lang="en-US"/>
              <a:t>.</a:t>
            </a:r>
          </a:p>
          <a:p>
            <a:pPr algn="just"/>
            <a:r>
              <a:rPr lang="en-US"/>
              <a:t>Which network mask should you use?</a:t>
            </a:r>
          </a:p>
          <a:p>
            <a:pPr algn="just"/>
            <a:endParaRPr lang="en-US"/>
          </a:p>
          <a:p>
            <a:pPr lvl="1"/>
            <a:r>
              <a:rPr lang="en-US"/>
              <a:t>A. 255.255.0.0</a:t>
            </a:r>
          </a:p>
          <a:p>
            <a:pPr lvl="1"/>
            <a:r>
              <a:rPr lang="en-US"/>
              <a:t>B. 255.255.128.0</a:t>
            </a:r>
          </a:p>
          <a:p>
            <a:pPr lvl="1"/>
            <a:r>
              <a:rPr lang="en-US"/>
              <a:t>C. 255.255.224.0</a:t>
            </a:r>
          </a:p>
          <a:p>
            <a:pPr lvl="1"/>
            <a:r>
              <a:rPr lang="en-US"/>
              <a:t>D. 255.255.254.0</a:t>
            </a:r>
          </a:p>
        </p:txBody>
      </p:sp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4572000" y="4038600"/>
            <a:ext cx="3276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Correct Answer : D</a:t>
            </a:r>
          </a:p>
        </p:txBody>
      </p:sp>
      <p:sp>
        <p:nvSpPr>
          <p:cNvPr id="71684" name="Rectangle 7"/>
          <p:cNvSpPr>
            <a:spLocks noChangeArrowheads="1"/>
          </p:cNvSpPr>
          <p:nvPr/>
        </p:nvSpPr>
        <p:spPr bwMode="auto">
          <a:xfrm>
            <a:off x="152400" y="838200"/>
            <a:ext cx="3429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>
                <a:solidFill>
                  <a:srgbClr val="00B050"/>
                </a:solidFill>
              </a:rPr>
              <a:t>Question 10</a:t>
            </a:r>
            <a:endParaRPr lang="en-US" sz="2800" u="sng">
              <a:solidFill>
                <a:srgbClr val="00B05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 smtClean="0">
                <a:solidFill>
                  <a:schemeClr val="bg1"/>
                </a:solidFill>
              </a:rPr>
              <a:t>Exercises</a:t>
            </a:r>
            <a:endParaRPr lang="en-US" sz="36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2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Box 3"/>
          <p:cNvSpPr txBox="1">
            <a:spLocks noChangeArrowheads="1"/>
          </p:cNvSpPr>
          <p:nvPr/>
        </p:nvSpPr>
        <p:spPr bwMode="auto">
          <a:xfrm>
            <a:off x="152400" y="1295400"/>
            <a:ext cx="8458200" cy="421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 You are a network administrator at Seibels. You must configure a new subnetwork at the Seibels branch office in Berlin. You have been provided with the subnet mask of </a:t>
            </a:r>
            <a:r>
              <a:rPr lang="en-US" sz="2000">
                <a:solidFill>
                  <a:srgbClr val="00B050"/>
                </a:solidFill>
              </a:rPr>
              <a:t>255.255.255.224</a:t>
            </a:r>
            <a:r>
              <a:rPr lang="en-US" sz="2000"/>
              <a:t>. You want to assign IP addresses to hosts on the subnet.</a:t>
            </a:r>
          </a:p>
          <a:p>
            <a:endParaRPr lang="en-US" sz="1100"/>
          </a:p>
          <a:p>
            <a:r>
              <a:rPr lang="en-US" sz="2000"/>
              <a:t>Which of the following IP addresses would you use? (Choose all that apply.)</a:t>
            </a:r>
          </a:p>
          <a:p>
            <a:endParaRPr lang="en-US" sz="1200"/>
          </a:p>
          <a:p>
            <a:r>
              <a:rPr lang="en-US" sz="2000"/>
              <a:t>A. </a:t>
            </a:r>
            <a:r>
              <a:rPr lang="en-US" sz="2000">
                <a:solidFill>
                  <a:srgbClr val="00B050"/>
                </a:solidFill>
              </a:rPr>
              <a:t>16.23.118.63</a:t>
            </a:r>
          </a:p>
          <a:p>
            <a:r>
              <a:rPr lang="en-US" sz="2000"/>
              <a:t>B. 87.45.16.159</a:t>
            </a:r>
          </a:p>
          <a:p>
            <a:r>
              <a:rPr lang="en-US" sz="2000"/>
              <a:t>C. </a:t>
            </a:r>
            <a:r>
              <a:rPr lang="en-US" sz="2000">
                <a:solidFill>
                  <a:srgbClr val="00B050"/>
                </a:solidFill>
              </a:rPr>
              <a:t>92.11.178.93</a:t>
            </a:r>
          </a:p>
          <a:p>
            <a:r>
              <a:rPr lang="en-US" sz="2000"/>
              <a:t>D. 134.178.18.56</a:t>
            </a:r>
          </a:p>
          <a:p>
            <a:r>
              <a:rPr lang="en-US" sz="2000"/>
              <a:t>E.</a:t>
            </a:r>
            <a:r>
              <a:rPr lang="en-US" sz="2000">
                <a:solidFill>
                  <a:srgbClr val="00B050"/>
                </a:solidFill>
              </a:rPr>
              <a:t> 192.168.16.87</a:t>
            </a:r>
          </a:p>
          <a:p>
            <a:r>
              <a:rPr lang="en-US" sz="2000"/>
              <a:t>F. 217.168.166.192</a:t>
            </a:r>
          </a:p>
        </p:txBody>
      </p:sp>
      <p:sp>
        <p:nvSpPr>
          <p:cNvPr id="102404" name="Text Box 4"/>
          <p:cNvSpPr txBox="1">
            <a:spLocks noChangeArrowheads="1"/>
          </p:cNvSpPr>
          <p:nvPr/>
        </p:nvSpPr>
        <p:spPr bwMode="auto">
          <a:xfrm>
            <a:off x="4191000" y="3962400"/>
            <a:ext cx="381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Correct Answer : C, D, E</a:t>
            </a:r>
          </a:p>
        </p:txBody>
      </p:sp>
      <p:sp>
        <p:nvSpPr>
          <p:cNvPr id="72708" name="Rectangle 7"/>
          <p:cNvSpPr>
            <a:spLocks noChangeArrowheads="1"/>
          </p:cNvSpPr>
          <p:nvPr/>
        </p:nvSpPr>
        <p:spPr bwMode="auto">
          <a:xfrm>
            <a:off x="152400" y="762000"/>
            <a:ext cx="3429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200">
                <a:solidFill>
                  <a:srgbClr val="00B050"/>
                </a:solidFill>
              </a:rPr>
              <a:t>Question 11</a:t>
            </a:r>
            <a:endParaRPr lang="en-US" sz="3200" u="sng">
              <a:solidFill>
                <a:srgbClr val="00B05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 smtClean="0">
                <a:solidFill>
                  <a:schemeClr val="bg1"/>
                </a:solidFill>
              </a:rPr>
              <a:t>Exercises</a:t>
            </a:r>
            <a:endParaRPr lang="en-US" sz="36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4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ext Box 3"/>
          <p:cNvSpPr txBox="1">
            <a:spLocks noChangeArrowheads="1"/>
          </p:cNvSpPr>
          <p:nvPr/>
        </p:nvSpPr>
        <p:spPr bwMode="auto">
          <a:xfrm>
            <a:off x="228600" y="1295400"/>
            <a:ext cx="8153400" cy="423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 You are a network technician at Zysese company. You have subnetted the </a:t>
            </a:r>
            <a:r>
              <a:rPr lang="en-US" sz="2000">
                <a:solidFill>
                  <a:srgbClr val="FF0000"/>
                </a:solidFill>
              </a:rPr>
              <a:t>210.106.14.0</a:t>
            </a:r>
            <a:r>
              <a:rPr lang="en-US" sz="2000"/>
              <a:t> network with a </a:t>
            </a:r>
            <a:r>
              <a:rPr lang="en-US" sz="2000">
                <a:solidFill>
                  <a:srgbClr val="FF0000"/>
                </a:solidFill>
              </a:rPr>
              <a:t>/24</a:t>
            </a:r>
            <a:r>
              <a:rPr lang="en-US" sz="2000"/>
              <a:t> mask.</a:t>
            </a:r>
          </a:p>
          <a:p>
            <a:endParaRPr lang="en-US" sz="1200"/>
          </a:p>
          <a:p>
            <a:r>
              <a:rPr lang="en-US" sz="2000"/>
              <a:t>Your supervisor asks you </a:t>
            </a:r>
            <a:r>
              <a:rPr lang="en-US" sz="2000">
                <a:solidFill>
                  <a:srgbClr val="FF0000"/>
                </a:solidFill>
              </a:rPr>
              <a:t>how many usable subnetworks </a:t>
            </a:r>
            <a:r>
              <a:rPr lang="en-US" sz="2000"/>
              <a:t>and </a:t>
            </a:r>
            <a:r>
              <a:rPr lang="en-US" sz="2000">
                <a:solidFill>
                  <a:srgbClr val="0070C0"/>
                </a:solidFill>
              </a:rPr>
              <a:t>usable host addresses per subnet </a:t>
            </a:r>
            <a:r>
              <a:rPr lang="en-US" sz="2000"/>
              <a:t>this would</a:t>
            </a:r>
          </a:p>
          <a:p>
            <a:r>
              <a:rPr lang="en-US" sz="2000"/>
              <a:t>make provision for.</a:t>
            </a:r>
          </a:p>
          <a:p>
            <a:endParaRPr lang="en-US" sz="1100"/>
          </a:p>
          <a:p>
            <a:r>
              <a:rPr lang="en-US" sz="2000"/>
              <a:t>What would your response be?</a:t>
            </a:r>
          </a:p>
          <a:p>
            <a:endParaRPr lang="en-US" sz="1800"/>
          </a:p>
          <a:p>
            <a:r>
              <a:rPr lang="en-US" sz="2000"/>
              <a:t>A. 1 network with 254 hosts</a:t>
            </a:r>
          </a:p>
          <a:p>
            <a:r>
              <a:rPr lang="en-US" sz="2000"/>
              <a:t>B. 4 networks with 128 hosts</a:t>
            </a:r>
          </a:p>
          <a:p>
            <a:r>
              <a:rPr lang="en-US" sz="2000"/>
              <a:t>C. 2 networks with 24 hosts</a:t>
            </a:r>
          </a:p>
          <a:p>
            <a:r>
              <a:rPr lang="en-US" sz="2000"/>
              <a:t>D. 6 networks with 64 hosts</a:t>
            </a:r>
          </a:p>
          <a:p>
            <a:r>
              <a:rPr lang="en-US" sz="2000"/>
              <a:t>E. 8 networks with 36 hosts</a:t>
            </a:r>
          </a:p>
        </p:txBody>
      </p:sp>
      <p:sp>
        <p:nvSpPr>
          <p:cNvPr id="100356" name="Text Box 4"/>
          <p:cNvSpPr txBox="1">
            <a:spLocks noChangeArrowheads="1"/>
          </p:cNvSpPr>
          <p:nvPr/>
        </p:nvSpPr>
        <p:spPr bwMode="auto">
          <a:xfrm>
            <a:off x="4876800" y="4343400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Correct Answer : A</a:t>
            </a:r>
          </a:p>
        </p:txBody>
      </p:sp>
      <p:sp>
        <p:nvSpPr>
          <p:cNvPr id="73732" name="Rectangle 7"/>
          <p:cNvSpPr>
            <a:spLocks noChangeArrowheads="1"/>
          </p:cNvSpPr>
          <p:nvPr/>
        </p:nvSpPr>
        <p:spPr bwMode="auto">
          <a:xfrm>
            <a:off x="152400" y="762000"/>
            <a:ext cx="3429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>
                <a:solidFill>
                  <a:srgbClr val="00B050"/>
                </a:solidFill>
              </a:rPr>
              <a:t>Question 12</a:t>
            </a:r>
            <a:endParaRPr lang="en-US" sz="2800" u="sng">
              <a:solidFill>
                <a:srgbClr val="00B05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 smtClean="0">
                <a:solidFill>
                  <a:schemeClr val="bg1"/>
                </a:solidFill>
              </a:rPr>
              <a:t>Exercises</a:t>
            </a:r>
            <a:endParaRPr lang="en-US" sz="36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ext Box 3"/>
          <p:cNvSpPr txBox="1">
            <a:spLocks noChangeArrowheads="1"/>
          </p:cNvSpPr>
          <p:nvPr/>
        </p:nvSpPr>
        <p:spPr bwMode="auto">
          <a:xfrm>
            <a:off x="457200" y="1600200"/>
            <a:ext cx="76200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 You have subnetted the </a:t>
            </a:r>
            <a:r>
              <a:rPr lang="en-US">
                <a:solidFill>
                  <a:srgbClr val="0070C0"/>
                </a:solidFill>
              </a:rPr>
              <a:t>213.105.72.0</a:t>
            </a:r>
            <a:r>
              <a:rPr lang="en-US"/>
              <a:t> network with a </a:t>
            </a:r>
            <a:r>
              <a:rPr lang="en-US">
                <a:solidFill>
                  <a:srgbClr val="0070C0"/>
                </a:solidFill>
              </a:rPr>
              <a:t>/28 </a:t>
            </a:r>
            <a:r>
              <a:rPr lang="en-US"/>
              <a:t>mask. How many usable </a:t>
            </a:r>
            <a:r>
              <a:rPr lang="en-US">
                <a:solidFill>
                  <a:srgbClr val="0070C0"/>
                </a:solidFill>
              </a:rPr>
              <a:t>subnetworks</a:t>
            </a:r>
            <a:r>
              <a:rPr lang="en-US"/>
              <a:t> and usable </a:t>
            </a:r>
            <a:r>
              <a:rPr lang="en-US">
                <a:solidFill>
                  <a:srgbClr val="E46C0A"/>
                </a:solidFill>
              </a:rPr>
              <a:t>host addresses per subnet </a:t>
            </a:r>
            <a:r>
              <a:rPr lang="en-US"/>
              <a:t>will be provided?</a:t>
            </a:r>
          </a:p>
          <a:p>
            <a:endParaRPr lang="en-US"/>
          </a:p>
          <a:p>
            <a:r>
              <a:rPr lang="en-US"/>
              <a:t>A. 2 networks with 62 hosts</a:t>
            </a:r>
          </a:p>
          <a:p>
            <a:r>
              <a:rPr lang="en-US"/>
              <a:t>B. 6 networks with 30 hosts</a:t>
            </a:r>
          </a:p>
          <a:p>
            <a:r>
              <a:rPr lang="en-US"/>
              <a:t>C. 16 networks and 16 hosts</a:t>
            </a:r>
          </a:p>
          <a:p>
            <a:r>
              <a:rPr lang="en-US"/>
              <a:t>D. 62 networks and 2 hosts</a:t>
            </a:r>
          </a:p>
          <a:p>
            <a:r>
              <a:rPr lang="en-US"/>
              <a:t>E. 16 networks and 14 hosts</a:t>
            </a:r>
          </a:p>
          <a:p>
            <a:endParaRPr lang="en-US"/>
          </a:p>
          <a:p>
            <a:pPr>
              <a:spcBef>
                <a:spcPct val="50000"/>
              </a:spcBef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5181600" y="3352800"/>
            <a:ext cx="396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Correct Answer : E</a:t>
            </a:r>
          </a:p>
        </p:txBody>
      </p:sp>
      <p:sp>
        <p:nvSpPr>
          <p:cNvPr id="74756" name="Rectangle 7"/>
          <p:cNvSpPr>
            <a:spLocks noChangeArrowheads="1"/>
          </p:cNvSpPr>
          <p:nvPr/>
        </p:nvSpPr>
        <p:spPr bwMode="auto">
          <a:xfrm>
            <a:off x="152400" y="838200"/>
            <a:ext cx="3429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200">
                <a:solidFill>
                  <a:srgbClr val="00B050"/>
                </a:solidFill>
              </a:rPr>
              <a:t>Question 13</a:t>
            </a:r>
            <a:endParaRPr lang="en-US" sz="3200" u="sng">
              <a:solidFill>
                <a:srgbClr val="00B05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 smtClean="0">
                <a:solidFill>
                  <a:schemeClr val="bg1"/>
                </a:solidFill>
              </a:rPr>
              <a:t>Exercises</a:t>
            </a:r>
            <a:endParaRPr lang="en-US" sz="36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80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 Box 3"/>
          <p:cNvSpPr txBox="1">
            <a:spLocks noChangeArrowheads="1"/>
          </p:cNvSpPr>
          <p:nvPr/>
        </p:nvSpPr>
        <p:spPr bwMode="auto">
          <a:xfrm>
            <a:off x="304800" y="1544638"/>
            <a:ext cx="8382000" cy="409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000"/>
              <a:t> You are a network technician at Fravo, Inc. You are planning a network installation for the company. The design requires </a:t>
            </a:r>
            <a:r>
              <a:rPr lang="en-US" sz="2000">
                <a:solidFill>
                  <a:srgbClr val="0070C0"/>
                </a:solidFill>
              </a:rPr>
              <a:t>100 separate subnetworks</a:t>
            </a:r>
            <a:r>
              <a:rPr lang="en-US" sz="2000"/>
              <a:t>, resulting in the acquisition of a </a:t>
            </a:r>
            <a:r>
              <a:rPr lang="en-US" sz="2000">
                <a:solidFill>
                  <a:srgbClr val="FF0000"/>
                </a:solidFill>
              </a:rPr>
              <a:t>Class B</a:t>
            </a:r>
            <a:r>
              <a:rPr lang="en-US" sz="2000"/>
              <a:t> network address. Which of the following subnet masks will provide the 100 subnetworks required, if </a:t>
            </a:r>
            <a:r>
              <a:rPr lang="en-US" sz="2000">
                <a:solidFill>
                  <a:srgbClr val="00B050"/>
                </a:solidFill>
              </a:rPr>
              <a:t>500 usable host</a:t>
            </a:r>
          </a:p>
          <a:p>
            <a:pPr algn="just"/>
            <a:r>
              <a:rPr lang="en-US" sz="2000">
                <a:solidFill>
                  <a:srgbClr val="00B050"/>
                </a:solidFill>
              </a:rPr>
              <a:t>addresses are required per subnet</a:t>
            </a:r>
            <a:r>
              <a:rPr lang="en-US" sz="2000"/>
              <a:t>?</a:t>
            </a:r>
          </a:p>
          <a:p>
            <a:pPr algn="just"/>
            <a:endParaRPr lang="en-US" sz="2000"/>
          </a:p>
          <a:p>
            <a:pPr lvl="1"/>
            <a:r>
              <a:rPr lang="en-US" sz="2000"/>
              <a:t>A. 255.255.0.0</a:t>
            </a:r>
          </a:p>
          <a:p>
            <a:pPr lvl="1"/>
            <a:r>
              <a:rPr lang="en-US" sz="2000"/>
              <a:t>B. 255.255.224.0</a:t>
            </a:r>
          </a:p>
          <a:p>
            <a:pPr lvl="1"/>
            <a:r>
              <a:rPr lang="en-US" sz="2000"/>
              <a:t>C. 255.255.254.0</a:t>
            </a:r>
          </a:p>
          <a:p>
            <a:pPr lvl="1"/>
            <a:r>
              <a:rPr lang="en-US" sz="2000"/>
              <a:t>D. 255.255.255.0</a:t>
            </a:r>
          </a:p>
          <a:p>
            <a:pPr lvl="1"/>
            <a:r>
              <a:rPr lang="en-US" sz="2000"/>
              <a:t>E. 255.255.255.224</a:t>
            </a:r>
          </a:p>
          <a:p>
            <a:pPr lvl="1"/>
            <a:r>
              <a:rPr lang="en-US" sz="2000"/>
              <a:t>F. 255.255.255.254</a:t>
            </a:r>
          </a:p>
        </p:txBody>
      </p:sp>
      <p:sp>
        <p:nvSpPr>
          <p:cNvPr id="91140" name="Text Box 4"/>
          <p:cNvSpPr txBox="1">
            <a:spLocks noChangeArrowheads="1"/>
          </p:cNvSpPr>
          <p:nvPr/>
        </p:nvSpPr>
        <p:spPr bwMode="auto">
          <a:xfrm>
            <a:off x="4953000" y="44196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Correct Answer : C</a:t>
            </a:r>
          </a:p>
        </p:txBody>
      </p:sp>
      <p:sp>
        <p:nvSpPr>
          <p:cNvPr id="75780" name="Rectangle 7"/>
          <p:cNvSpPr>
            <a:spLocks noChangeArrowheads="1"/>
          </p:cNvSpPr>
          <p:nvPr/>
        </p:nvSpPr>
        <p:spPr bwMode="auto">
          <a:xfrm>
            <a:off x="304800" y="8382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>
                <a:solidFill>
                  <a:srgbClr val="00B050"/>
                </a:solidFill>
              </a:rPr>
              <a:t>Question 14</a:t>
            </a:r>
            <a:endParaRPr lang="en-US" sz="2800" u="sng">
              <a:solidFill>
                <a:srgbClr val="00B05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 smtClean="0">
                <a:solidFill>
                  <a:schemeClr val="bg1"/>
                </a:solidFill>
              </a:rPr>
              <a:t>Exercises</a:t>
            </a:r>
            <a:endParaRPr lang="en-US" sz="36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0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3"/>
          <p:cNvSpPr txBox="1">
            <a:spLocks noChangeArrowheads="1"/>
          </p:cNvSpPr>
          <p:nvPr/>
        </p:nvSpPr>
        <p:spPr bwMode="auto">
          <a:xfrm>
            <a:off x="228600" y="1371600"/>
            <a:ext cx="8001000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/>
              <a:t> 	You are a network technician at company. Company has a </a:t>
            </a:r>
            <a:r>
              <a:rPr lang="en-US">
                <a:solidFill>
                  <a:srgbClr val="00B050"/>
                </a:solidFill>
              </a:rPr>
              <a:t>class C</a:t>
            </a:r>
            <a:r>
              <a:rPr lang="en-US"/>
              <a:t> network license. The company requires </a:t>
            </a:r>
            <a:r>
              <a:rPr lang="en-US">
                <a:solidFill>
                  <a:srgbClr val="FF0000"/>
                </a:solidFill>
              </a:rPr>
              <a:t>5 usable subnets</a:t>
            </a:r>
            <a:r>
              <a:rPr lang="en-US"/>
              <a:t>. Each subnet must accommodate </a:t>
            </a:r>
            <a:r>
              <a:rPr lang="en-US">
                <a:solidFill>
                  <a:srgbClr val="0070C0"/>
                </a:solidFill>
              </a:rPr>
              <a:t>at least 18 hosts</a:t>
            </a:r>
            <a:r>
              <a:rPr lang="en-US"/>
              <a:t>.</a:t>
            </a:r>
          </a:p>
          <a:p>
            <a:pPr algn="just"/>
            <a:endParaRPr lang="en-US" sz="1200"/>
          </a:p>
          <a:p>
            <a:pPr algn="just"/>
            <a:r>
              <a:rPr lang="en-US"/>
              <a:t>Which network mask should you use?</a:t>
            </a:r>
          </a:p>
          <a:p>
            <a:pPr algn="just"/>
            <a:endParaRPr lang="en-US" sz="1200"/>
          </a:p>
          <a:p>
            <a:pPr lvl="1"/>
            <a:r>
              <a:rPr lang="en-US"/>
              <a:t>A. 225.225.224.0</a:t>
            </a:r>
          </a:p>
          <a:p>
            <a:pPr lvl="1"/>
            <a:r>
              <a:rPr lang="en-US"/>
              <a:t>B. 225.225.240.0</a:t>
            </a:r>
          </a:p>
          <a:p>
            <a:pPr lvl="1"/>
            <a:r>
              <a:rPr lang="en-US"/>
              <a:t>C. 225.225.255.0</a:t>
            </a:r>
          </a:p>
          <a:p>
            <a:pPr lvl="1"/>
            <a:r>
              <a:rPr lang="en-US"/>
              <a:t>D. 255.255.255.224</a:t>
            </a:r>
          </a:p>
          <a:p>
            <a:pPr lvl="1"/>
            <a:r>
              <a:rPr lang="en-US"/>
              <a:t>E. 225.225.255.240</a:t>
            </a:r>
          </a:p>
        </p:txBody>
      </p:sp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5334000" y="4572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Correct Answer : D</a:t>
            </a:r>
          </a:p>
        </p:txBody>
      </p:sp>
      <p:sp>
        <p:nvSpPr>
          <p:cNvPr id="76804" name="Rectangle 7"/>
          <p:cNvSpPr>
            <a:spLocks noChangeArrowheads="1"/>
          </p:cNvSpPr>
          <p:nvPr/>
        </p:nvSpPr>
        <p:spPr bwMode="auto">
          <a:xfrm>
            <a:off x="152400" y="838200"/>
            <a:ext cx="3429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>
                <a:solidFill>
                  <a:srgbClr val="00B050"/>
                </a:solidFill>
              </a:rPr>
              <a:t>Question 15</a:t>
            </a:r>
            <a:endParaRPr lang="en-US" sz="2800" u="sng">
              <a:solidFill>
                <a:srgbClr val="00B05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 smtClean="0">
                <a:solidFill>
                  <a:schemeClr val="bg1"/>
                </a:solidFill>
              </a:rPr>
              <a:t>Exercises</a:t>
            </a:r>
            <a:endParaRPr lang="en-US" sz="3600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2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3"/>
          <p:cNvSpPr txBox="1">
            <a:spLocks noChangeArrowheads="1"/>
          </p:cNvSpPr>
          <p:nvPr/>
        </p:nvSpPr>
        <p:spPr bwMode="auto">
          <a:xfrm>
            <a:off x="4767263" y="700088"/>
            <a:ext cx="4191000" cy="570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 </a:t>
            </a:r>
            <a:r>
              <a:rPr lang="en-US" sz="1800"/>
              <a:t>You are a network technician at NEWSTAR company. </a:t>
            </a:r>
            <a:r>
              <a:rPr lang="en-US" sz="1800">
                <a:solidFill>
                  <a:srgbClr val="0070C0"/>
                </a:solidFill>
              </a:rPr>
              <a:t>You add a new workstation to the network to</a:t>
            </a:r>
          </a:p>
          <a:p>
            <a:r>
              <a:rPr lang="en-US" sz="1800">
                <a:solidFill>
                  <a:srgbClr val="0070C0"/>
                </a:solidFill>
              </a:rPr>
              <a:t>accommodate a new employee</a:t>
            </a:r>
            <a:r>
              <a:rPr lang="en-US" sz="1800"/>
              <a:t>. The relevant section of the network is shown in the beside exhibit.</a:t>
            </a:r>
          </a:p>
          <a:p>
            <a:endParaRPr lang="en-US" sz="1000"/>
          </a:p>
          <a:p>
            <a:r>
              <a:rPr lang="en-US" sz="1800">
                <a:solidFill>
                  <a:srgbClr val="0070C0"/>
                </a:solidFill>
              </a:rPr>
              <a:t>The employee is unable to connect to the server at IP address 192.168.18.141/27</a:t>
            </a:r>
            <a:r>
              <a:rPr lang="en-US" sz="1800"/>
              <a:t>.</a:t>
            </a:r>
          </a:p>
          <a:p>
            <a:endParaRPr lang="en-US" sz="900"/>
          </a:p>
          <a:p>
            <a:r>
              <a:rPr lang="en-US" sz="1800"/>
              <a:t>Can you identify the incorrectly configured network parameter in the workstation configuration?</a:t>
            </a:r>
          </a:p>
          <a:p>
            <a:endParaRPr lang="en-US" sz="1100"/>
          </a:p>
          <a:p>
            <a:r>
              <a:rPr lang="en-US" sz="1800"/>
              <a:t>A. IP address of the Ethernet 0 router interface</a:t>
            </a:r>
          </a:p>
          <a:p>
            <a:r>
              <a:rPr lang="en-US" sz="1800"/>
              <a:t>B. Server</a:t>
            </a:r>
          </a:p>
          <a:p>
            <a:r>
              <a:rPr lang="en-US" sz="1800"/>
              <a:t>C. Workstation default gateway</a:t>
            </a:r>
          </a:p>
          <a:p>
            <a:r>
              <a:rPr lang="en-US" sz="1800"/>
              <a:t>D. Workstation subnet mask</a:t>
            </a:r>
          </a:p>
          <a:p>
            <a:r>
              <a:rPr lang="en-US" sz="1800"/>
              <a:t>E. Workstation IP address</a:t>
            </a:r>
          </a:p>
        </p:txBody>
      </p:sp>
      <p:sp>
        <p:nvSpPr>
          <p:cNvPr id="83972" name="Text Box 4"/>
          <p:cNvSpPr txBox="1">
            <a:spLocks noChangeArrowheads="1"/>
          </p:cNvSpPr>
          <p:nvPr/>
        </p:nvSpPr>
        <p:spPr bwMode="auto">
          <a:xfrm>
            <a:off x="762000" y="55626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3300"/>
                </a:solidFill>
              </a:rPr>
              <a:t>Correct Answer : C</a:t>
            </a:r>
          </a:p>
        </p:txBody>
      </p:sp>
      <p:pic>
        <p:nvPicPr>
          <p:cNvPr id="77828" name="Picture 7" descr="hinh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447800"/>
            <a:ext cx="4343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9" name="Rectangle 8"/>
          <p:cNvSpPr>
            <a:spLocks noChangeArrowheads="1"/>
          </p:cNvSpPr>
          <p:nvPr/>
        </p:nvSpPr>
        <p:spPr bwMode="auto">
          <a:xfrm>
            <a:off x="0" y="762000"/>
            <a:ext cx="2819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3200">
                <a:solidFill>
                  <a:srgbClr val="00B050"/>
                </a:solidFill>
              </a:rPr>
              <a:t>Question 16</a:t>
            </a:r>
            <a:endParaRPr lang="en-US" sz="3200" u="sng">
              <a:solidFill>
                <a:srgbClr val="00B05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2133600"/>
            <a:ext cx="685800" cy="228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/>
              <a:t>SPKT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Exercises</a:t>
            </a:r>
            <a:endParaRPr lang="en-US" sz="36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7"/>
          <p:cNvSpPr>
            <a:spLocks noChangeArrowheads="1"/>
          </p:cNvSpPr>
          <p:nvPr/>
        </p:nvSpPr>
        <p:spPr bwMode="auto">
          <a:xfrm>
            <a:off x="5808663" y="21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b="0"/>
          </a:p>
        </p:txBody>
      </p:sp>
      <p:sp>
        <p:nvSpPr>
          <p:cNvPr id="32772" name="Rectangle 7"/>
          <p:cNvSpPr>
            <a:spLocks noGrp="1" noChangeArrowheads="1"/>
          </p:cNvSpPr>
          <p:nvPr>
            <p:ph type="ctrTitle"/>
          </p:nvPr>
        </p:nvSpPr>
        <p:spPr>
          <a:xfrm>
            <a:off x="0" y="2819400"/>
            <a:ext cx="9144000" cy="1371600"/>
          </a:xfrm>
        </p:spPr>
        <p:txBody>
          <a:bodyPr/>
          <a:lstStyle/>
          <a:p>
            <a:pPr algn="ctr"/>
            <a:r>
              <a:rPr lang="en-US" sz="6000" b="0" smtClean="0">
                <a:solidFill>
                  <a:srgbClr val="00599A"/>
                </a:solidFill>
              </a:rPr>
              <a:t>????</a:t>
            </a:r>
            <a:endParaRPr lang="en-US" sz="6000" b="0">
              <a:solidFill>
                <a:srgbClr val="00599A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11250" t="21000" r="19375" b="6000"/>
          <a:stretch>
            <a:fillRect/>
          </a:stretch>
        </p:blipFill>
        <p:spPr bwMode="auto">
          <a:xfrm>
            <a:off x="609600" y="990600"/>
            <a:ext cx="7696200" cy="5061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Variable-length Subnet Mask</a:t>
            </a:r>
            <a:endParaRPr lang="en-US" sz="36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3125" t="23000" r="18750" b="7000"/>
          <a:stretch>
            <a:fillRect/>
          </a:stretch>
        </p:blipFill>
        <p:spPr bwMode="auto">
          <a:xfrm>
            <a:off x="381000" y="838200"/>
            <a:ext cx="8305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Variable-length Subnet Mask</a:t>
            </a:r>
            <a:endParaRPr lang="en-US" sz="36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IP Address Classes: The First Octet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3"/>
          <a:srcRect l="11250" t="35001" r="11874" b="28999"/>
          <a:stretch>
            <a:fillRect/>
          </a:stretch>
        </p:blipFill>
        <p:spPr bwMode="auto">
          <a:xfrm>
            <a:off x="0" y="2209800"/>
            <a:ext cx="9144000" cy="267652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0625" t="26000" r="11875" b="17000"/>
          <a:stretch>
            <a:fillRect/>
          </a:stretch>
        </p:blipFill>
        <p:spPr bwMode="auto">
          <a:xfrm>
            <a:off x="152400" y="1371600"/>
            <a:ext cx="89154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Variable-length Subnet Mask</a:t>
            </a:r>
            <a:endParaRPr lang="en-US" sz="36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18125" t="23000" r="20625" b="7000"/>
          <a:stretch>
            <a:fillRect/>
          </a:stretch>
        </p:blipFill>
        <p:spPr bwMode="auto">
          <a:xfrm>
            <a:off x="457200" y="838200"/>
            <a:ext cx="81534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Variable-length Subnet Mask</a:t>
            </a:r>
            <a:endParaRPr lang="en-US" sz="36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6250" t="22000" r="18125" b="8000"/>
          <a:stretch>
            <a:fillRect/>
          </a:stretch>
        </p:blipFill>
        <p:spPr bwMode="auto">
          <a:xfrm>
            <a:off x="609600" y="838200"/>
            <a:ext cx="80010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152400" y="122238"/>
            <a:ext cx="7467600" cy="6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defRPr/>
            </a:pPr>
            <a:r>
              <a:rPr lang="en-US" sz="3600" kern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Variable-length Subnet Mask</a:t>
            </a:r>
            <a:endParaRPr lang="en-US" sz="3600" kern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IP Address Ranges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219" name="Picture 4"/>
          <p:cNvPicPr>
            <a:picLocks noChangeAspect="1" noChangeArrowheads="1"/>
          </p:cNvPicPr>
          <p:nvPr/>
        </p:nvPicPr>
        <p:blipFill>
          <a:blip r:embed="rId3"/>
          <a:srcRect l="11874" t="28999" r="10625" b="20000"/>
          <a:stretch>
            <a:fillRect/>
          </a:stretch>
        </p:blipFill>
        <p:spPr bwMode="auto">
          <a:xfrm>
            <a:off x="98425" y="2133600"/>
            <a:ext cx="8893175" cy="36576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Reserved Address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2"/>
          <a:srcRect l="12500" t="23000" r="14999" b="23000"/>
          <a:stretch>
            <a:fillRect/>
          </a:stretch>
        </p:blipFill>
        <p:spPr bwMode="auto">
          <a:xfrm>
            <a:off x="152400" y="1447800"/>
            <a:ext cx="8839200" cy="41148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538"/>
            <a:ext cx="9144000" cy="83026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Public IP Addresses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267" name="Picture 4"/>
          <p:cNvPicPr>
            <a:picLocks noChangeAspect="1" noChangeArrowheads="1"/>
          </p:cNvPicPr>
          <p:nvPr/>
        </p:nvPicPr>
        <p:blipFill>
          <a:blip r:embed="rId2"/>
          <a:srcRect l="17500" t="32001" r="14999" b="14000"/>
          <a:stretch>
            <a:fillRect/>
          </a:stretch>
        </p:blipFill>
        <p:spPr bwMode="auto">
          <a:xfrm>
            <a:off x="533400" y="1447800"/>
            <a:ext cx="8229600" cy="4114800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7CD2"/>
      </a:hlink>
      <a:folHlink>
        <a:srgbClr val="003B73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3453</TotalTime>
  <Words>1587</Words>
  <Application>Microsoft Office PowerPoint</Application>
  <PresentationFormat>On-screen Show (4:3)</PresentationFormat>
  <Paragraphs>327</Paragraphs>
  <Slides>62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4" baseType="lpstr">
      <vt:lpstr>Blank Presentation</vt:lpstr>
      <vt:lpstr>Custom Design</vt:lpstr>
      <vt:lpstr>PowerPoint Presentation</vt:lpstr>
      <vt:lpstr>Internet Protocol Characteristics</vt:lpstr>
      <vt:lpstr>Why IP Addresses?</vt:lpstr>
      <vt:lpstr>IP PDU Header</vt:lpstr>
      <vt:lpstr>IP Address Format: Dotted Decimal Notation</vt:lpstr>
      <vt:lpstr>IP Address Classes: The First Octet</vt:lpstr>
      <vt:lpstr>IP Address Ranges</vt:lpstr>
      <vt:lpstr>Reserved Address</vt:lpstr>
      <vt:lpstr>Public IP Addresses</vt:lpstr>
      <vt:lpstr>Private IP Addresses</vt:lpstr>
      <vt:lpstr>DHCP</vt:lpstr>
      <vt:lpstr>DNS</vt:lpstr>
      <vt:lpstr>Network Connection</vt:lpstr>
      <vt:lpstr>ipconfig</vt:lpstr>
      <vt:lpstr>Summary</vt:lpstr>
      <vt:lpstr>Summary (Cont.)</vt:lpstr>
      <vt:lpstr>Summary (Cont.)</vt:lpstr>
      <vt:lpstr>  Subnetworks</vt:lpstr>
      <vt:lpstr>Kỹ thuật Subnetting (tt)</vt:lpstr>
      <vt:lpstr>Kỹ thuật Subnetting (tt)</vt:lpstr>
      <vt:lpstr>Possible Subnets and Hosts for a Class C Network</vt:lpstr>
      <vt:lpstr>Possible Subnets and Hosts for a Class B Network</vt:lpstr>
      <vt:lpstr>Possible Subnets and Hosts for a Class A Network</vt:lpstr>
      <vt:lpstr>End System Subnet Mask Operation</vt:lpstr>
      <vt:lpstr>How Routers Use Subnet Masks</vt:lpstr>
      <vt:lpstr>Applying the Subnet Address Scheme</vt:lpstr>
      <vt:lpstr>Octet Values of a Subnet Mask</vt:lpstr>
      <vt:lpstr>Default Subnet Masks</vt:lpstr>
      <vt:lpstr>Procedure for Implementing Subnets</vt:lpstr>
      <vt:lpstr>Eight Easy Steps for Determining Subnet Addresses</vt:lpstr>
      <vt:lpstr>Eight Easy Steps for Determining Subnet Addresses (Cont.)</vt:lpstr>
      <vt:lpstr>Example: Applying a Subnet Mask for a Class C Address</vt:lpstr>
      <vt:lpstr>Example: Applying a Subnet Mask for a Class B Address</vt:lpstr>
      <vt:lpstr>Example: Applying a Subnet Mask for a Class A Address</vt:lpstr>
      <vt:lpstr>Summary </vt:lpstr>
      <vt:lpstr>Summary (Cont.)</vt:lpstr>
      <vt:lpstr>Summary (Cont.)</vt:lpstr>
      <vt:lpstr>Exercises: IP Class Recognize</vt:lpstr>
      <vt:lpstr>Exercises: IP Class Recognize</vt:lpstr>
      <vt:lpstr>Exercises: IP Subnetting</vt:lpstr>
      <vt:lpstr>PowerPoint Presentation</vt:lpstr>
      <vt:lpstr>Question 1</vt:lpstr>
      <vt:lpstr>Question 2</vt:lpstr>
      <vt:lpstr>Question 3</vt:lpstr>
      <vt:lpstr>Question 4</vt:lpstr>
      <vt:lpstr>Question 5</vt:lpstr>
      <vt:lpstr>Question 6</vt:lpstr>
      <vt:lpstr>Question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????</vt:lpstr>
      <vt:lpstr>PowerPoint Presentation</vt:lpstr>
      <vt:lpstr>PowerPoint Presentation</vt:lpstr>
      <vt:lpstr>PowerPoint Presentation</vt:lpstr>
      <vt:lpstr>PowerPoint Presentation</vt:lpstr>
    </vt:vector>
  </TitlesOfParts>
  <Company>Brains Design &amp; Writing Pty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Kristina</dc:creator>
  <cp:lastModifiedBy>CHINH</cp:lastModifiedBy>
  <cp:revision>533</cp:revision>
  <cp:lastPrinted>2007-12-06T04:31:24Z</cp:lastPrinted>
  <dcterms:modified xsi:type="dcterms:W3CDTF">2010-09-22T01:49:48Z</dcterms:modified>
</cp:coreProperties>
</file>